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99"/>
    <a:srgbClr val="996633"/>
    <a:srgbClr val="CC6600"/>
    <a:srgbClr val="3E2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>
        <p:scale>
          <a:sx n="75" d="100"/>
          <a:sy n="75" d="100"/>
        </p:scale>
        <p:origin x="-660" y="-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5C4A1FF-DCC5-4ED8-8E76-DEFD25064180}" type="datetimeFigureOut">
              <a:rPr lang="en-US"/>
              <a:pPr>
                <a:defRPr/>
              </a:pPr>
              <a:t>7/6/2017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D5B6A9D-7569-4A73-AE64-388DD646F3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5624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6C7FF0-0145-4FDE-8E79-20DC91DCF729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A569BA-5A69-40B5-8EF9-6426599C144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14108086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A6FDF-AA02-4BF4-A2C6-8F49F9D5CDB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62757901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7F27E6-08B6-4F19-8977-9CC87794E82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707241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D8E20-A06D-45E3-A8CE-52E8C23DDA0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69012454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CB2046-F77A-47AB-B2B1-7A1C6F918B4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5235004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23C4C-6FFF-43A2-99B8-B5209A6152C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0185212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67476B-1B84-4164-A761-2F2504CAF79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8564313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9FBCE0-6371-4B3F-9A61-031806A2030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8940285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E1D00-7774-4993-B3BD-9065B8B35CE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6407621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30104B-D372-476F-8F84-CF61C367DFB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2313905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A2B52-F7E0-4F25-A280-5B17165E540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4921741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724F927-DE79-49D5-AB5E-1CC02523AA87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media/set/?set=a.1110578069034440.1073741874.633712913387627&amp;type=3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4"/>
          <p:cNvSpPr>
            <a:spLocks noGrp="1"/>
          </p:cNvSpPr>
          <p:nvPr>
            <p:ph type="ctrTitle"/>
          </p:nvPr>
        </p:nvSpPr>
        <p:spPr>
          <a:xfrm>
            <a:off x="311150" y="2060575"/>
            <a:ext cx="8364538" cy="2160588"/>
          </a:xfrm>
          <a:solidFill>
            <a:srgbClr val="3E2900">
              <a:alpha val="61176"/>
            </a:srgbClr>
          </a:solidFill>
        </p:spPr>
        <p:txBody>
          <a:bodyPr/>
          <a:lstStyle/>
          <a:p>
            <a:pPr eaLnBrk="1" hangingPunct="1"/>
            <a:r>
              <a:rPr lang="en-US" altLang="en-US" sz="66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/>
            </a:r>
            <a:br>
              <a:rPr lang="en-US" altLang="en-US" sz="66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</a:br>
            <a:r>
              <a:rPr lang="th-TH" altLang="en-US" sz="66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พระราชบัญญัติสถานพยาบาล พ.ศ. 2541</a:t>
            </a:r>
            <a:br>
              <a:rPr lang="th-TH" altLang="en-US" sz="66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</a:br>
            <a:endParaRPr lang="en-US" altLang="en-US" sz="6600"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39750" y="2603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th-TH" sz="7200" b="1" kern="0" dirty="0">
                <a:solidFill>
                  <a:srgbClr val="FFFF00"/>
                </a:solidFill>
                <a:latin typeface="TH NiramitIT๙ " pitchFamily="2" charset="-34"/>
                <a:ea typeface="+mj-ea"/>
                <a:cs typeface="TH NiramitIT๙ " pitchFamily="2" charset="-34"/>
              </a:rPr>
              <a:t>สาระสำคัญ</a:t>
            </a:r>
          </a:p>
        </p:txBody>
      </p:sp>
      <p:sp>
        <p:nvSpPr>
          <p:cNvPr id="7" name="Title 4"/>
          <p:cNvSpPr txBox="1">
            <a:spLocks/>
          </p:cNvSpPr>
          <p:nvPr>
            <p:extLst>
              <p:ext uri="{D42A27DB-BD31-4B8C-83A1-F6EECF244321}">
                <p14:modId xmlns:p14="http://schemas.microsoft.com/office/powerpoint/2010/main" val="3033264922"/>
              </p:ext>
            </p:extLst>
          </p:nvPr>
        </p:nvSpPr>
        <p:spPr bwMode="auto">
          <a:xfrm>
            <a:off x="1281113" y="4115041"/>
            <a:ext cx="7612062" cy="2587384"/>
          </a:xfrm>
          <a:prstGeom prst="rect">
            <a:avLst/>
          </a:prstGeom>
          <a:solidFill>
            <a:srgbClr val="3E2900">
              <a:alpha val="7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r>
              <a:rPr lang="en-US" dirty="0">
                <a:latin typeface="+mj-ea"/>
                <a:ea typeface="+mj-ea"/>
                <a:cs typeface="+mj-ea"/>
              </a:rPr>
              <a:t/>
            </a:r>
            <a:br>
              <a:rPr lang="en-US" dirty="0">
                <a:latin typeface="+mj-ea"/>
                <a:ea typeface="+mj-ea"/>
                <a:cs typeface="+mj-ea"/>
              </a:rPr>
            </a:br>
            <a:r>
              <a:rPr lang="th-TH" sz="3200" b="1" dirty="0">
                <a:solidFill>
                  <a:schemeClr val="bg1"/>
                </a:solidFill>
                <a:cs typeface="TH NiramitIT๙ " pitchFamily="2" charset="-34"/>
              </a:rPr>
              <a:t>ภญ. วิภา  ศิริสวัสดิ์ </a:t>
            </a:r>
            <a:endParaRPr lang="en-US" dirty="0"/>
          </a:p>
          <a:p>
            <a:pPr algn="r">
              <a:defRPr/>
            </a:pPr>
            <a:r>
              <a:rPr lang="th-TH" sz="3200" b="1" dirty="0">
                <a:solidFill>
                  <a:schemeClr val="bg1"/>
                </a:solidFill>
                <a:cs typeface="TH NiramitIT๙ " pitchFamily="2" charset="-34"/>
              </a:rPr>
              <a:t>เภสัชกร</a:t>
            </a:r>
            <a:r>
              <a:rPr lang="th-TH" sz="32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ชำนาญการ</a:t>
            </a:r>
            <a:endParaRPr dirty="0"/>
          </a:p>
          <a:p>
            <a:pPr algn="r">
              <a:defRPr/>
            </a:pPr>
            <a:r>
              <a:rPr lang="th-TH" sz="3200" b="1" dirty="0">
                <a:solidFill>
                  <a:schemeClr val="bg1"/>
                </a:solidFill>
                <a:latin typeface="+mj-ea"/>
                <a:cs typeface="TH NiramitIT๙ "/>
              </a:rPr>
              <a:t>กลุ่มงานคุ้มครอง</a:t>
            </a:r>
            <a:r>
              <a:rPr lang="th-TH" sz="3200" b="1" dirty="0">
                <a:solidFill>
                  <a:srgbClr val="FFFFFF"/>
                </a:solidFill>
                <a:latin typeface="+mj-ea"/>
                <a:ea typeface="+mj-ea"/>
                <a:cs typeface="TH NiramitIT๙ "/>
              </a:rPr>
              <a:t>ผู้บริโภค</a:t>
            </a:r>
            <a:r>
              <a:rPr lang="th-TH" sz="3200" b="1" dirty="0">
                <a:solidFill>
                  <a:srgbClr val="FFFFFF"/>
                </a:solidFill>
                <a:latin typeface="+mj-ea"/>
                <a:ea typeface="+mj-ea"/>
                <a:cs typeface="+mj-ea"/>
              </a:rPr>
              <a:t>     </a:t>
            </a:r>
            <a:endParaRPr lang="en-US" sz="3200" dirty="0">
              <a:solidFill>
                <a:srgbClr val="000000"/>
              </a:solidFill>
              <a:latin typeface="+mj-ea"/>
              <a:ea typeface="+mj-ea"/>
              <a:cs typeface="TH NiramitIT๙ "/>
            </a:endParaRPr>
          </a:p>
          <a:p>
            <a:pPr algn="r">
              <a:defRPr/>
            </a:pPr>
            <a:r>
              <a:rPr lang="th-TH" sz="3200" b="1" dirty="0">
                <a:solidFill>
                  <a:srgbClr val="FFFFFF"/>
                </a:solidFill>
                <a:latin typeface="+mj-ea"/>
                <a:ea typeface="+mj-ea"/>
                <a:cs typeface="+mj-ea"/>
              </a:rPr>
              <a:t>สำนักงานสาธารณสุขจังหวัดนครราชสีมา</a:t>
            </a:r>
            <a:r>
              <a:rPr lang="en-US" dirty="0">
                <a:latin typeface="+mj-ea"/>
                <a:ea typeface="+mj-ea"/>
                <a:cs typeface="+mj-ea"/>
              </a:rPr>
              <a:t/>
            </a:r>
            <a:br>
              <a:rPr lang="en-US" dirty="0">
                <a:latin typeface="+mj-ea"/>
                <a:ea typeface="+mj-ea"/>
                <a:cs typeface="+mj-ea"/>
              </a:rPr>
            </a:br>
            <a:endParaRPr lang="en-US" sz="3200">
              <a:solidFill>
                <a:schemeClr val="tx2"/>
              </a:solidFill>
              <a:latin typeface="TH NiramitIT๙ " pitchFamily="2" charset="-34"/>
              <a:ea typeface="+mj-ea"/>
              <a:cs typeface="TH NiramitIT๙ " pitchFamily="2" charset="-34"/>
            </a:endParaRPr>
          </a:p>
        </p:txBody>
      </p:sp>
      <p:pic>
        <p:nvPicPr>
          <p:cNvPr id="205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61" r="66350" b="9322"/>
          <a:stretch>
            <a:fillRect/>
          </a:stretch>
        </p:blipFill>
        <p:spPr bwMode="auto">
          <a:xfrm>
            <a:off x="179388" y="6308725"/>
            <a:ext cx="28797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logo_h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285728"/>
            <a:ext cx="1648071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950913" y="51593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eaLnBrk="1" hangingPunct="1"/>
            <a:r>
              <a:rPr lang="th-TH" altLang="en-US" sz="6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1.</a:t>
            </a:r>
            <a:r>
              <a:rPr lang="th-TH" altLang="en-US" sz="60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6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คำนิยามสถานพยาบาล</a:t>
            </a:r>
          </a:p>
        </p:txBody>
      </p:sp>
      <p:sp>
        <p:nvSpPr>
          <p:cNvPr id="3076" name="Rectangle 6"/>
          <p:cNvSpPr>
            <a:spLocks noGrp="1" noChangeArrowheads="1"/>
          </p:cNvSpPr>
          <p:nvPr>
            <p:ph idx="1"/>
            <p:extLst>
              <p:ext uri="{D42A27DB-BD31-4B8C-83A1-F6EECF244321}">
                <p14:modId xmlns:p14="http://schemas.microsoft.com/office/powerpoint/2010/main" val="2670313377"/>
              </p:ext>
            </p:extLst>
          </p:nvPr>
        </p:nvSpPr>
        <p:spPr>
          <a:xfrm>
            <a:off x="457200" y="2143125"/>
            <a:ext cx="8229600" cy="3983038"/>
          </a:xfrm>
        </p:spPr>
        <p:txBody>
          <a:bodyPr/>
          <a:lstStyle/>
          <a:p>
            <a:pPr marL="609600" indent="-609600" eaLnBrk="1" hangingPunct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h-TH" altLang="en-US" sz="4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สถานที่รวม</a:t>
            </a:r>
            <a:r>
              <a:rPr lang="th-TH" altLang="en-US" sz="4400" b="1" dirty="0" err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ตลอดถึง</a:t>
            </a:r>
            <a:r>
              <a:rPr lang="th-TH" altLang="en-US" sz="4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ยานพาหนะ</a:t>
            </a:r>
          </a:p>
          <a:p>
            <a:pPr marL="609600" indent="-609600" eaLnBrk="1" hangingPunct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h-TH" altLang="en-US" sz="4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จัดไว้เพื่อการประกอบวิชาชีพ โรคศิลปะ</a:t>
            </a:r>
          </a:p>
          <a:p>
            <a:pPr marL="609600" indent="-609600" eaLnBrk="1" hangingPunct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h-TH" altLang="en-US" sz="4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ทำเป็นปกติธุระไม่ว่าจะได้รับประโยชน์ตอบแทนหรือไม่</a:t>
            </a:r>
          </a:p>
          <a:p>
            <a:pPr marL="609600" indent="-609600" eaLnBrk="1" hangingPunct="1">
              <a:buFontTx/>
              <a:buNone/>
            </a:pPr>
            <a:endParaRPr lang="th-TH" altLang="en-US" b="1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609600" indent="-609600" eaLnBrk="1" hangingPunct="1">
              <a:buFontTx/>
              <a:buNone/>
            </a:pPr>
            <a:endParaRPr lang="th-TH" altLang="en-US" b="1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eaLnBrk="1" hangingPunct="1"/>
            <a:r>
              <a:rPr lang="th-TH" altLang="en-US" sz="6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2.</a:t>
            </a:r>
            <a:r>
              <a:rPr lang="th-TH" altLang="en-US" sz="60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6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ใบอนุญาต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14563"/>
            <a:ext cx="8229600" cy="3911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th-TH" altLang="en-US" sz="48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ใบอนุญาตให้ประกอบกิจการสถานพยาบาล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th-TH" altLang="en-US" sz="48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ใบอนุญาตให้ดำเนินการสถานพยาบาล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143000"/>
          </a:xfrm>
        </p:spPr>
        <p:txBody>
          <a:bodyPr/>
          <a:lstStyle/>
          <a:p>
            <a:pPr eaLnBrk="1" hangingPunct="1"/>
            <a:r>
              <a:rPr lang="th-TH" altLang="en-US" sz="6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3.</a:t>
            </a:r>
            <a:r>
              <a:rPr lang="th-TH" altLang="en-US" sz="60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6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บุคลากรที่เกี่ยวข้อง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2133600"/>
            <a:ext cx="5857875" cy="422433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th-TH" altLang="en-US" sz="4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ผู้ป่วย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th-TH" altLang="en-US" sz="4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ผู้รับอนุญาต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th-TH" altLang="en-US" sz="4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ผู้ดำเนินการ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th-TH" altLang="en-US" sz="4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ผู้ประกอบวิชาชีพ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th-TH" altLang="en-US" sz="4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บุคลากรอื่นในสถานพยาบาล</a:t>
            </a:r>
            <a:endParaRPr lang="th-TH" altLang="en-US" sz="3600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857750" y="2133600"/>
            <a:ext cx="3929063" cy="422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indent="-74295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th-TH" sz="4000" b="1" kern="0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พนักงานเจ้าหน้าที่</a:t>
            </a:r>
          </a:p>
          <a:p>
            <a:pPr marL="742950" indent="-74295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th-TH" sz="4000" b="1" kern="0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ผู้อนุญาต</a:t>
            </a:r>
          </a:p>
          <a:p>
            <a:pPr marL="742950" indent="-74295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th-TH" sz="4000" b="1" kern="0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คณะกรรมการ</a:t>
            </a:r>
          </a:p>
          <a:p>
            <a:pPr marL="742950" indent="-74295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th-TH" sz="4000" b="1" kern="0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รัฐมนตรี</a:t>
            </a:r>
            <a:endParaRPr lang="th-TH" sz="3600" b="1" kern="0" dirty="0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85750"/>
            <a:ext cx="8686800" cy="838200"/>
          </a:xfrm>
        </p:spPr>
        <p:txBody>
          <a:bodyPr/>
          <a:lstStyle/>
          <a:p>
            <a:pPr eaLnBrk="1" hangingPunct="1"/>
            <a:r>
              <a:rPr lang="th-TH" altLang="en-US" sz="54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4.</a:t>
            </a:r>
            <a:r>
              <a:rPr lang="th-TH" altLang="en-US" sz="54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54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ประเภทสถานพยาบาล มาตรา 14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285875" y="2071688"/>
            <a:ext cx="6929438" cy="1787525"/>
          </a:xfrm>
        </p:spPr>
        <p:txBody>
          <a:bodyPr/>
          <a:lstStyle/>
          <a:p>
            <a:pPr marL="914400" indent="-914400" eaLnBrk="1" hangingPunct="1">
              <a:buFontTx/>
              <a:buAutoNum type="arabicPeriod"/>
            </a:pPr>
            <a:r>
              <a:rPr lang="th-TH" altLang="en-US" sz="48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ไม่รับผู้ป่วยไว้ค้างคืน </a:t>
            </a:r>
          </a:p>
          <a:p>
            <a:pPr marL="914400" indent="-914400" eaLnBrk="1" hangingPunct="1">
              <a:buFont typeface="Franklin Gothic Medium" panose="020B0603020102020204" pitchFamily="34" charset="0"/>
              <a:buAutoNum type="arabicPeriod"/>
            </a:pPr>
            <a:r>
              <a:rPr lang="th-TH" altLang="en-US" sz="48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รับผู้ป่วยไว้ค้างคืน </a:t>
            </a:r>
            <a:endParaRPr lang="th-TH" altLang="en-US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14313"/>
            <a:ext cx="8407400" cy="1143000"/>
          </a:xfrm>
        </p:spPr>
        <p:txBody>
          <a:bodyPr/>
          <a:lstStyle/>
          <a:p>
            <a:pPr eaLnBrk="1" hangingPunct="1"/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5.</a:t>
            </a:r>
            <a:r>
              <a:rPr lang="th-TH" altLang="en-US" sz="48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หน้าที่ความรับผิดชอบของผู้รับอนุญาต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808163"/>
            <a:ext cx="8686800" cy="4929187"/>
          </a:xfrm>
        </p:spPr>
        <p:txBody>
          <a:bodyPr/>
          <a:lstStyle/>
          <a:p>
            <a:pPr marL="539750" indent="-503238" eaLnBrk="1" hangingPunct="1">
              <a:spcBef>
                <a:spcPts val="800"/>
              </a:spcBef>
              <a:buFontTx/>
              <a:buAutoNum type="arabicPeriod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ต้องชำระค่าธรรมเนียม มาตรา 20 </a:t>
            </a:r>
            <a:endParaRPr lang="en-US" altLang="en-US" sz="3400" b="1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539750" indent="-503238" eaLnBrk="1" hangingPunct="1">
              <a:spcBef>
                <a:spcPts val="800"/>
              </a:spcBef>
              <a:buFontTx/>
              <a:buAutoNum type="arabicPeriod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ต้องจัดให้มีผู้ดำเนินการ มาตรา 23</a:t>
            </a:r>
          </a:p>
          <a:p>
            <a:pPr marL="539750" indent="-503238" eaLnBrk="1" hangingPunct="1">
              <a:spcBef>
                <a:spcPts val="800"/>
              </a:spcBef>
              <a:buFontTx/>
              <a:buAutoNum type="arabicPeriod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หากผู้ดำเนินการพ้นจากหน้าที่หรือไม่สามารถปฏิบัติหน้าที่ได้เกินเจ็ดวัน ต้องจัดให้มีผู้ดำเนินการแทน มาตรา 26</a:t>
            </a:r>
          </a:p>
          <a:p>
            <a:pPr marL="539750" indent="-503238" eaLnBrk="1" hangingPunct="1">
              <a:spcBef>
                <a:spcPts val="800"/>
              </a:spcBef>
              <a:buFontTx/>
              <a:buAutoNum type="arabicPeriod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ต้องแสดงใบอนุญาต มาตรา 31</a:t>
            </a:r>
          </a:p>
          <a:p>
            <a:pPr marL="539750" indent="-503238" eaLnBrk="1" hangingPunct="1">
              <a:spcBef>
                <a:spcPts val="800"/>
              </a:spcBef>
              <a:buFontTx/>
              <a:buAutoNum type="arabicPeriod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ต้องแสดงชื่อสถานพยาบาล มาตรา 32</a:t>
            </a:r>
          </a:p>
          <a:p>
            <a:pPr marL="539750" indent="-503238" eaLnBrk="1" hangingPunct="1">
              <a:spcBef>
                <a:spcPts val="800"/>
              </a:spcBef>
              <a:buFontTx/>
              <a:buAutoNum type="arabicPeriod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ต้องแสดงผู้ประกอบวิชาชีพในสถานพยาบาล มาตรา 32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" y="188913"/>
            <a:ext cx="8896350" cy="1143000"/>
          </a:xfrm>
        </p:spPr>
        <p:txBody>
          <a:bodyPr/>
          <a:lstStyle/>
          <a:p>
            <a:pPr eaLnBrk="1" hangingPunct="1"/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5.</a:t>
            </a:r>
            <a:r>
              <a:rPr lang="th-TH" altLang="en-US" sz="48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หน้าที่ความรับผิดชอบของผู้รับอนุญาต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71463" y="1700213"/>
            <a:ext cx="8686800" cy="4700587"/>
          </a:xfrm>
        </p:spPr>
        <p:txBody>
          <a:bodyPr/>
          <a:lstStyle/>
          <a:p>
            <a:pPr marL="609600" indent="-574675" eaLnBrk="1" hangingPunct="1">
              <a:spcBef>
                <a:spcPts val="400"/>
              </a:spcBef>
              <a:buFont typeface="Franklin Gothic Medium" panose="020B0603020102020204" pitchFamily="34" charset="0"/>
              <a:buAutoNum type="arabicPeriod" startAt="7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ต้องแสดงอัตราค่ารักษา ค่าบริการ และสิทธิของผู้ป่วย มาตรา 32</a:t>
            </a:r>
          </a:p>
          <a:p>
            <a:pPr marL="609600" indent="-574675" eaLnBrk="1" hangingPunct="1">
              <a:spcBef>
                <a:spcPts val="400"/>
              </a:spcBef>
              <a:buFontTx/>
              <a:buAutoNum type="arabicPeriod" startAt="7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การเปลี่ยนแปลงการประกอบกิจการ มาตรา 40</a:t>
            </a:r>
          </a:p>
          <a:p>
            <a:pPr marL="609600" indent="-574675" eaLnBrk="1" hangingPunct="1">
              <a:spcBef>
                <a:spcPts val="400"/>
              </a:spcBef>
              <a:buFont typeface="Franklin Gothic Medium" panose="020B0603020102020204" pitchFamily="34" charset="0"/>
              <a:buAutoNum type="arabicPeriod" startAt="9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การย้ายสถานพยาบาล มาตรา 41</a:t>
            </a:r>
          </a:p>
          <a:p>
            <a:pPr marL="609600" indent="-574675" eaLnBrk="1" hangingPunct="1">
              <a:spcBef>
                <a:spcPts val="400"/>
              </a:spcBef>
              <a:buFont typeface="Franklin Gothic Medium" panose="020B0603020102020204" pitchFamily="34" charset="0"/>
              <a:buAutoNum type="arabicPeriod" startAt="9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การเปลี่ยนผู้ประกอบวิชาชีพ แจ้งผู้อนุญาตภายใน 30 วัน มาตรา 42</a:t>
            </a:r>
          </a:p>
          <a:p>
            <a:pPr marL="609600" indent="-574675" eaLnBrk="1" hangingPunct="1">
              <a:spcBef>
                <a:spcPts val="400"/>
              </a:spcBef>
              <a:buFont typeface="Franklin Gothic Medium" panose="020B0603020102020204" pitchFamily="34" charset="0"/>
              <a:buAutoNum type="arabicPeriod" startAt="9"/>
            </a:pPr>
            <a:r>
              <a:rPr lang="th-TH" altLang="en-US" sz="34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การยกเลิกสถานพยาบาล ต้องแจ้งผู้อนุญาตเป็นหนังสือล่วงหน้าไม่น้อยกว่า 15 วัน มาตรา 44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71463" y="115888"/>
            <a:ext cx="8785225" cy="1143000"/>
          </a:xfrm>
        </p:spPr>
        <p:txBody>
          <a:bodyPr/>
          <a:lstStyle/>
          <a:p>
            <a:pPr eaLnBrk="1" hangingPunct="1"/>
            <a:r>
              <a:rPr lang="th-TH" altLang="en-US" sz="4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6.</a:t>
            </a:r>
            <a:r>
              <a:rPr lang="th-TH" altLang="en-US" sz="40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4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หน้าที่ความรับผิดชอบของผู้ดำเนินการ มาตรา 34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93688" y="1857375"/>
            <a:ext cx="8435975" cy="4525963"/>
          </a:xfrm>
        </p:spPr>
        <p:txBody>
          <a:bodyPr/>
          <a:lstStyle/>
          <a:p>
            <a:pPr marL="503238" indent="-503238" eaLnBrk="1" hangingPunct="1">
              <a:spcBef>
                <a:spcPts val="800"/>
              </a:spcBef>
              <a:buSzPct val="80000"/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มิให้ผู้ประกอบวิชาชีพประกอบวิชาชีพผิดสาขา ชั้น หรือแผน หรือมิให้บุคคลอื่นประกอบวิชาชีพในสถานพยาบาล </a:t>
            </a:r>
          </a:p>
          <a:p>
            <a:pPr marL="503238" indent="-503238" eaLnBrk="1" hangingPunct="1">
              <a:spcBef>
                <a:spcPts val="800"/>
              </a:spcBef>
              <a:buSzPct val="80000"/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ให้ผู้ประกอบวิชาชีพปฏิบัติตามกฎหมายของวิชาชีพ </a:t>
            </a:r>
          </a:p>
          <a:p>
            <a:pPr marL="503238" indent="-503238" eaLnBrk="1" hangingPunct="1">
              <a:spcBef>
                <a:spcPts val="800"/>
              </a:spcBef>
              <a:buSzPct val="80000"/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ไม่ให้มีการรับผู้ป่วยเกินกว่าจำนวนเตียง</a:t>
            </a:r>
          </a:p>
          <a:p>
            <a:pPr marL="503238" indent="-503238" eaLnBrk="1" hangingPunct="1">
              <a:spcBef>
                <a:spcPts val="800"/>
              </a:spcBef>
              <a:buSzPct val="80000"/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ดูแลสถานพยาบาลให้สะอาด เรียบร้อย ปลอดภัย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7.</a:t>
            </a:r>
            <a:r>
              <a:rPr lang="th-TH" altLang="en-US" sz="48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หน้าที่ความรับผิดชอบร่วมกัน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500188"/>
            <a:ext cx="8686800" cy="5089525"/>
          </a:xfrm>
        </p:spPr>
        <p:txBody>
          <a:bodyPr/>
          <a:lstStyle/>
          <a:p>
            <a:pPr marL="358775" indent="-431800" eaLnBrk="1" hangingPunct="1">
              <a:lnSpc>
                <a:spcPct val="900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35 </a:t>
            </a:r>
          </a:p>
          <a:p>
            <a:pPr marL="574675" lvl="1" indent="-287338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th-TH" sz="26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จัดให้มีผู้ประกอบวิชาชีพตลอดเวลาทำการ</a:t>
            </a:r>
          </a:p>
          <a:p>
            <a:pPr marL="574675" lvl="1" indent="-287338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th-TH" sz="26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จัดให้มีเครื่องมือ เครื่องใช้ ยา และเวชภัณฑ์</a:t>
            </a:r>
          </a:p>
          <a:p>
            <a:pPr marL="574675" lvl="1" indent="-287338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th-TH" sz="26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จัดให้มีรายงานผู้ประกอบวิชาชีพ ผู้ป่วย ไว้อย่างน้อยห้าปีนับแต่วันที่ทำ</a:t>
            </a:r>
          </a:p>
          <a:p>
            <a:pPr marL="574675" lvl="1" indent="-287338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th-TH" sz="26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ดูแลการประกอบกิจการสถานพยาบาล ตามที่รัฐมนตรีว่าการกระทรวงสาธารณสุข ประกาศกำหนดตามมาตรา 15</a:t>
            </a:r>
          </a:p>
          <a:p>
            <a:pPr marL="358775" indent="-431800" eaLnBrk="1" hangingPunct="1">
              <a:lnSpc>
                <a:spcPct val="85000"/>
              </a:lnSpc>
              <a:spcBef>
                <a:spcPct val="0"/>
              </a:spcBef>
              <a:buFont typeface="Franklin Gothic Medium" pitchFamily="34" charset="0"/>
              <a:buAutoNum type="arabicPeriod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36 </a:t>
            </a:r>
          </a:p>
          <a:p>
            <a:pPr marL="576000" indent="-288000" eaLnBrk="1" hangingPunct="1">
              <a:lnSpc>
                <a:spcPct val="85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th-TH" sz="26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ช่วยเหลือผู้ป่วย ซึ่งอยู่ในสภาพอันตรายและต้องรักษาโดยฉุกเฉิน</a:t>
            </a:r>
          </a:p>
          <a:p>
            <a:pPr marL="358775" indent="-431800" eaLnBrk="1" hangingPunct="1">
              <a:lnSpc>
                <a:spcPct val="85000"/>
              </a:lnSpc>
              <a:spcBef>
                <a:spcPct val="0"/>
              </a:spcBef>
              <a:buFontTx/>
              <a:buAutoNum type="arabicPeriod" startAt="3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37 </a:t>
            </a:r>
          </a:p>
          <a:p>
            <a:pPr marL="576000" indent="-288000" eaLnBrk="1" hangingPunct="1">
              <a:lnSpc>
                <a:spcPct val="85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th-TH" sz="26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มิให้ใช้หรือยินยอมให้ผู้อื่นใช้สถานพยาบาลผิดประเภท/ลักษณะตามใบอนุญาต</a:t>
            </a:r>
          </a:p>
          <a:p>
            <a:pPr marL="358775" indent="-431800" eaLnBrk="1" hangingPunct="1">
              <a:lnSpc>
                <a:spcPct val="85000"/>
              </a:lnSpc>
              <a:spcBef>
                <a:spcPct val="0"/>
              </a:spcBef>
              <a:buFontTx/>
              <a:buAutoNum type="arabicPeriod" startAt="4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38 </a:t>
            </a:r>
          </a:p>
          <a:p>
            <a:pPr marL="576000" indent="-288000" eaLnBrk="1" hangingPunct="1">
              <a:lnSpc>
                <a:spcPct val="85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th-TH" sz="26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ห้ามมิให้โฆษณาหรือประกาศหรือยินยอมให้ผู้อื่นกระทำ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2875"/>
            <a:ext cx="8569325" cy="1143000"/>
          </a:xfrm>
        </p:spPr>
        <p:txBody>
          <a:bodyPr/>
          <a:lstStyle/>
          <a:p>
            <a:pPr eaLnBrk="1" hangingPunct="1"/>
            <a:r>
              <a:rPr lang="th-TH" altLang="en-US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8.</a:t>
            </a:r>
            <a:r>
              <a:rPr lang="th-TH" altLang="en-US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อำนาจของพนักงานเจ้าหน้าที่ มาตรา 46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643063"/>
            <a:ext cx="8858250" cy="4525962"/>
          </a:xfrm>
        </p:spPr>
        <p:txBody>
          <a:bodyPr/>
          <a:lstStyle/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r>
              <a:rPr lang="th-TH" altLang="en-US" sz="3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เข้าไปในสถานที่ตลอดจนยานพาหนะ</a:t>
            </a:r>
          </a:p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r>
              <a:rPr lang="th-TH" altLang="en-US" sz="3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เข้าไปในสถานพยาบาลในระหว่างทำการ</a:t>
            </a:r>
          </a:p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r>
              <a:rPr lang="th-TH" altLang="en-US" sz="3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มีหนังสือเรียก ผู้รับอนุญาต ผู้ดำเนินการ ผู้ประกอบวิชาชีพ หรือ เจ้าหน้าที่</a:t>
            </a:r>
          </a:p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r>
              <a:rPr lang="th-TH" altLang="en-US" sz="3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ยึดหรืออายัด เอกสารหรือสิ่งของเกี่ยวกับการกระทำความผิด</a:t>
            </a:r>
          </a:p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r>
              <a:rPr lang="th-TH" altLang="en-US" sz="3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ให้อำนวยความสะดวกตามสมควร</a:t>
            </a:r>
          </a:p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r>
              <a:rPr lang="th-TH" altLang="en-US" sz="3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ต้องแสดงบัตรประจำตัวพนักงานเจ้าหน้าที่ มาตรา 47</a:t>
            </a:r>
          </a:p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r>
              <a:rPr lang="th-TH" altLang="en-US" sz="3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ให้พนักงานเจ้าหน้าที่เป็นเจ้าพนักงานตามประมวลกฎหมายอาญา มาตรา 48</a:t>
            </a:r>
          </a:p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r>
              <a:rPr lang="th-TH" altLang="en-US" sz="30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พนักงานเจ้าหน้าที่สั่งให้ผู้รับอนุญาตหรือผู้ดำเนินการระงับหรือปฏิบัติให้ถูกต้อง มาตรา 49</a:t>
            </a:r>
          </a:p>
          <a:p>
            <a:pPr marL="503238" indent="-431800" eaLnBrk="1" hangingPunct="1">
              <a:lnSpc>
                <a:spcPct val="90000"/>
              </a:lnSpc>
              <a:spcBef>
                <a:spcPts val="200"/>
              </a:spcBef>
              <a:buFontTx/>
              <a:buAutoNum type="arabicPeriod"/>
            </a:pPr>
            <a:endParaRPr lang="th-TH" altLang="en-US" sz="3000" b="1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42875"/>
            <a:ext cx="8229600" cy="1143000"/>
          </a:xfrm>
        </p:spPr>
        <p:txBody>
          <a:bodyPr/>
          <a:lstStyle/>
          <a:p>
            <a:pPr eaLnBrk="1" hangingPunct="1"/>
            <a:r>
              <a:rPr lang="th-TH" altLang="en-US" sz="54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9. มาตรการทางปกครอง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624013"/>
            <a:ext cx="8501062" cy="5073650"/>
          </a:xfrm>
        </p:spPr>
        <p:txBody>
          <a:bodyPr/>
          <a:lstStyle/>
          <a:p>
            <a:pPr marL="360000" indent="-360000" eaLnBrk="1" hangingPunct="1">
              <a:lnSpc>
                <a:spcPct val="850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th-TH" sz="30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ผู้อนุญาตสั่งระงับการโฆษณา มาตรา 39</a:t>
            </a:r>
          </a:p>
          <a:p>
            <a:pPr marL="720000" lvl="2" indent="-288000" eaLnBrk="1" hangingPunct="1">
              <a:lnSpc>
                <a:spcPct val="85000"/>
              </a:lnSpc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sz="28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เมื่อโฆษณาหรือประกาศฝ่าฝืน มาตรา 38</a:t>
            </a:r>
          </a:p>
          <a:p>
            <a:pPr marL="360000" indent="-360000" eaLnBrk="1" hangingPunct="1">
              <a:lnSpc>
                <a:spcPct val="850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th-TH" sz="30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ผู้อนุญาตสั่งให้แก้ไขปรับปรุง มาตรา</a:t>
            </a:r>
            <a:r>
              <a:rPr lang="en-US" sz="30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45</a:t>
            </a:r>
            <a:endParaRPr lang="th-TH" sz="3000" b="1" dirty="0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720000" lvl="2" indent="-288000" eaLnBrk="1" hangingPunct="1">
              <a:lnSpc>
                <a:spcPct val="85000"/>
              </a:lnSpc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sz="28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เมื่อเครื่องมือ เครื่องใช้ ยา เวชภัณฑ์ อาจก่อให้เกิดอันตราย </a:t>
            </a:r>
          </a:p>
          <a:p>
            <a:pPr marL="360000" indent="-360000" eaLnBrk="1" hangingPunct="1">
              <a:lnSpc>
                <a:spcPct val="850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th-TH" sz="30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คำสั่งของพนักงานเจ้าหน้าที่ มาตรา 49</a:t>
            </a:r>
          </a:p>
          <a:p>
            <a:pPr marL="720000" lvl="2" indent="-288000" eaLnBrk="1" hangingPunct="1">
              <a:lnSpc>
                <a:spcPct val="85000"/>
              </a:lnSpc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sz="28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เมื่อผู้รับอนุญาตหรือผู้ดำเนินการปฏิบัติไม่ถูกต้อง</a:t>
            </a:r>
          </a:p>
          <a:p>
            <a:pPr marL="360000" indent="-360000" eaLnBrk="1" hangingPunct="1">
              <a:lnSpc>
                <a:spcPct val="850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th-TH" sz="30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ผู้อนุญาตสั่งปิดสถานพยาบาล มาตรา 50 </a:t>
            </a:r>
          </a:p>
          <a:p>
            <a:pPr marL="720000" lvl="2" indent="-288000" eaLnBrk="1" hangingPunct="1">
              <a:lnSpc>
                <a:spcPct val="85000"/>
              </a:lnSpc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sz="28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เมื่อผู้รับอนุญาตหรือผู้ดำเนินการ กระทำหรือละเว้น</a:t>
            </a:r>
          </a:p>
          <a:p>
            <a:pPr marL="1260000" eaLnBrk="1" hangingPunct="1">
              <a:lnSpc>
                <a:spcPct val="85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2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เกิดอันตราย         </a:t>
            </a:r>
          </a:p>
          <a:p>
            <a:pPr marL="1260000" eaLnBrk="1" hangingPunct="1">
              <a:lnSpc>
                <a:spcPct val="85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2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ความเสียหาย</a:t>
            </a:r>
          </a:p>
          <a:p>
            <a:pPr marL="1260000" eaLnBrk="1" hangingPunct="1">
              <a:lnSpc>
                <a:spcPct val="85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2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ความเดือดร้อนอย่างร้ายแรงแก่ผู้ที่อยู่ในสถานพยาบาลหรือที่อยู่ใกล้เคียง</a:t>
            </a:r>
          </a:p>
          <a:p>
            <a:pPr marL="720000" lvl="2" indent="-288000" eaLnBrk="1" hangingPunct="1">
              <a:lnSpc>
                <a:spcPct val="85000"/>
              </a:lnSpc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sz="28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ไม่ปฏิบัติตามคำสั่งของผู้อนุญาต มาตรา </a:t>
            </a:r>
            <a:r>
              <a:rPr lang="en-US" sz="28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45</a:t>
            </a:r>
            <a:endParaRPr lang="th-TH" sz="2800" b="1" dirty="0">
              <a:solidFill>
                <a:srgbClr val="FFFF00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720000" lvl="2" indent="-288000" eaLnBrk="1" hangingPunct="1">
              <a:lnSpc>
                <a:spcPct val="85000"/>
              </a:lnSpc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sz="28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ไม่ปฏิบัติตามคำสั่งของพนักงานเจ้าหน้าที่ มาตรา 49</a:t>
            </a:r>
          </a:p>
          <a:p>
            <a:pPr marL="1143000" lvl="1" indent="-742950" eaLnBrk="1" hangingPunct="1">
              <a:lnSpc>
                <a:spcPct val="85000"/>
              </a:lnSpc>
              <a:spcBef>
                <a:spcPct val="0"/>
              </a:spcBef>
              <a:buFont typeface="Wingdings 2" pitchFamily="18" charset="2"/>
              <a:buNone/>
              <a:defRPr/>
            </a:pPr>
            <a:endParaRPr lang="th-TH" sz="2000" b="1" dirty="0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5"/>
            <a:ext cx="8229600" cy="1143000"/>
          </a:xfrm>
        </p:spPr>
        <p:txBody>
          <a:bodyPr/>
          <a:lstStyle/>
          <a:p>
            <a:pPr eaLnBrk="1" hangingPunct="1"/>
            <a:r>
              <a:rPr lang="th-TH" altLang="en-US" sz="54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9. มาตรการทางปกครอง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584325"/>
            <a:ext cx="8893175" cy="5256213"/>
          </a:xfrm>
        </p:spPr>
        <p:txBody>
          <a:bodyPr/>
          <a:lstStyle/>
          <a:p>
            <a:pPr marL="360000" indent="-360000" eaLnBrk="1" hangingPunct="1">
              <a:spcBef>
                <a:spcPct val="0"/>
              </a:spcBef>
              <a:buFontTx/>
              <a:buAutoNum type="arabicPeriod" startAt="5"/>
              <a:defRPr/>
            </a:pPr>
            <a:r>
              <a:rPr lang="th-TH" sz="30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การเพิกถอนใบอนุญาต มาตรา 51</a:t>
            </a:r>
          </a:p>
          <a:p>
            <a:pPr marL="540000" indent="-457200" eaLnBrk="1" hangingPunct="1"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v"/>
              <a:defRPr/>
            </a:pPr>
            <a:r>
              <a:rPr lang="th-TH" sz="2800" b="1" i="1" dirty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ผู้รับอนุญาตหรือผู้ดำเนินการ</a:t>
            </a:r>
          </a:p>
          <a:p>
            <a:pPr marL="1260000" indent="-288000"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2400" b="1" dirty="0">
                <a:solidFill>
                  <a:schemeClr val="bg1">
                    <a:lumMod val="95000"/>
                  </a:schemeClr>
                </a:solidFill>
                <a:latin typeface="TH NiramitIT๙ " pitchFamily="2" charset="-34"/>
                <a:cs typeface="TH NiramitIT๙ " pitchFamily="2" charset="-34"/>
              </a:rPr>
              <a:t> ขาดคุณสมบัติ หรือมีลักษณะต้องห้าม ตามมาตรา 17 หรือมาตรา 25</a:t>
            </a:r>
          </a:p>
          <a:p>
            <a:pPr marL="1260000" indent="-288000"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2400" b="1" dirty="0">
                <a:solidFill>
                  <a:schemeClr val="bg1">
                    <a:lumMod val="95000"/>
                  </a:schemeClr>
                </a:solidFill>
                <a:latin typeface="TH NiramitIT๙ " pitchFamily="2" charset="-34"/>
                <a:cs typeface="TH NiramitIT๙ " pitchFamily="2" charset="-34"/>
              </a:rPr>
              <a:t> ไม่</a:t>
            </a:r>
            <a:r>
              <a:rPr lang="th-TH" sz="2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ปฏิบัติตามมาตรา 50</a:t>
            </a:r>
          </a:p>
          <a:p>
            <a:pPr marL="900000" lvl="1" indent="-288000" eaLnBrk="1" hangingPunct="1"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ผู้อนุญาตโดยคำแนะนำของคณะกรรมการสถานพยาบาล</a:t>
            </a:r>
          </a:p>
          <a:p>
            <a:pPr marL="900000" lvl="1" indent="-288000" eaLnBrk="1" hangingPunct="1"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สั่งเพิกถอนใบอนุญาตให้ประกอบกิจการสถานพยาบาล </a:t>
            </a:r>
          </a:p>
          <a:p>
            <a:pPr marL="540000" lvl="1" indent="-457200" eaLnBrk="1" hangingPunct="1"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v"/>
              <a:defRPr/>
            </a:pPr>
            <a:r>
              <a:rPr lang="th-TH" b="1" i="1" dirty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ผู้รับอนุญาตหรือผู้ดำเนินการ</a:t>
            </a:r>
          </a:p>
          <a:p>
            <a:pPr marL="1260000" indent="-288000"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2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ต้องคำพิพากษาถึงที่สุด		</a:t>
            </a:r>
          </a:p>
          <a:p>
            <a:pPr marL="1260000" indent="-288000"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2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ได้กระทำความผิดตามพระราชบัญญัตินี้</a:t>
            </a:r>
          </a:p>
          <a:p>
            <a:pPr marL="1260000" indent="-288000"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24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และเห็นว่าเป็นกรณีร้ายแรงกระทบต่อการรักษาผู้ป่วย</a:t>
            </a:r>
          </a:p>
          <a:p>
            <a:pPr marL="900000" lvl="1" indent="-288000" eaLnBrk="1" hangingPunct="1"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ผู้อนุญาตโดยคำแนะนำของคณะกรรมการ</a:t>
            </a:r>
          </a:p>
          <a:p>
            <a:pPr marL="900000" lvl="1" indent="-288000" eaLnBrk="1" hangingPunct="1">
              <a:spcBef>
                <a:spcPct val="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สั่งเพิกถอนใบอนุญาตของผู้นั้นได้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569325" cy="1143000"/>
          </a:xfrm>
        </p:spPr>
        <p:txBody>
          <a:bodyPr/>
          <a:lstStyle/>
          <a:p>
            <a:pPr eaLnBrk="1" hangingPunct="1"/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10.</a:t>
            </a:r>
            <a:r>
              <a:rPr lang="th-TH" altLang="en-US" sz="48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ผลของการถูกเพิกถอน มาตรา 54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85875" y="2071688"/>
            <a:ext cx="6410325" cy="2928937"/>
          </a:xfrm>
        </p:spPr>
        <p:txBody>
          <a:bodyPr/>
          <a:lstStyle/>
          <a:p>
            <a:pPr eaLnBrk="1" hangingPunct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h-TH" altLang="en-US" sz="48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ขอรับใบอนุญาตใหม่ไม่ได้</a:t>
            </a:r>
          </a:p>
          <a:p>
            <a:pPr eaLnBrk="1" hangingPunct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h-TH" altLang="en-US" sz="48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จนกว่าจะพ้นกำหนดสองปี</a:t>
            </a:r>
          </a:p>
          <a:p>
            <a:pPr eaLnBrk="1" hangingPunct="1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h-TH" altLang="en-US" sz="48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นับแต่วันที่ถูกเพิกถอน</a:t>
            </a:r>
          </a:p>
          <a:p>
            <a:pPr eaLnBrk="1" hangingPunct="1"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th-TH" altLang="en-US" sz="4800" b="1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th-TH" altLang="en-US" sz="6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11.</a:t>
            </a:r>
            <a:r>
              <a:rPr lang="th-TH" altLang="en-US" sz="60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60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การอุทธรณ์คำสั่ง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557338"/>
            <a:ext cx="8229600" cy="4895850"/>
          </a:xfrm>
        </p:spPr>
        <p:txBody>
          <a:bodyPr/>
          <a:lstStyle/>
          <a:p>
            <a:pPr marL="609600" indent="-432000" eaLnBrk="1" hangingPunct="1">
              <a:spcBef>
                <a:spcPts val="600"/>
              </a:spcBef>
              <a:buFontTx/>
              <a:buAutoNum type="arabicPeriod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29 </a:t>
            </a:r>
          </a:p>
          <a:p>
            <a:pPr marL="1080000" lvl="1" indent="-432000" eaLnBrk="1" hangingPunct="1">
              <a:spcBef>
                <a:spcPts val="60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เมื่อผู้อนุญาต ไม่ออกใบอนุญาต</a:t>
            </a:r>
          </a:p>
          <a:p>
            <a:pPr marL="1080000" lvl="1" indent="-432000" eaLnBrk="1" hangingPunct="1">
              <a:spcBef>
                <a:spcPts val="600"/>
              </a:spcBef>
              <a:buClr>
                <a:srgbClr val="00B0F0"/>
              </a:buClr>
              <a:buFont typeface="Wingdings" pitchFamily="2" charset="2"/>
              <a:buChar char="§"/>
              <a:defRPr/>
            </a:pPr>
            <a:r>
              <a:rPr lang="th-TH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เมื่อผู้อนุญาต ไม่ต่ออายุใบอนุญาต</a:t>
            </a:r>
          </a:p>
          <a:p>
            <a:pPr marL="609600" indent="-432000" eaLnBrk="1" hangingPunct="1">
              <a:spcBef>
                <a:spcPts val="600"/>
              </a:spcBef>
              <a:buFontTx/>
              <a:buAutoNum type="arabicPeriod" startAt="2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49 คำสั่งของพนักงานเจ้าหน้าที่</a:t>
            </a:r>
          </a:p>
          <a:p>
            <a:pPr marL="609600" indent="-432000" eaLnBrk="1" hangingPunct="1">
              <a:spcBef>
                <a:spcPts val="600"/>
              </a:spcBef>
              <a:buFontTx/>
              <a:buAutoNum type="arabicPeriod" startAt="2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45 มาตรา 50 </a:t>
            </a:r>
            <a:r>
              <a:rPr lang="en-US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, </a:t>
            </a: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มาตรา 51 คำสั่งของ</a:t>
            </a:r>
            <a:endParaRPr lang="en-US" b="1" dirty="0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609600" indent="-432000" eaLnBrk="1" hangingPunct="1">
              <a:spcBef>
                <a:spcPts val="600"/>
              </a:spcBef>
              <a:buFontTx/>
              <a:buNone/>
              <a:defRPr/>
            </a:pPr>
            <a:r>
              <a:rPr lang="en-US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    </a:t>
            </a: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ผู้อนุญาต</a:t>
            </a:r>
          </a:p>
          <a:p>
            <a:pPr marL="609600" indent="-432000" eaLnBrk="1" hangingPunct="1">
              <a:spcBef>
                <a:spcPts val="600"/>
              </a:spcBef>
              <a:buFontTx/>
              <a:buNone/>
              <a:defRPr/>
            </a:pPr>
            <a:r>
              <a:rPr lang="en-US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4.  </a:t>
            </a: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55 ให้อุทธรณ์ต่อรัฐมนตรีว่าการกระทรวงสาธารณสุขภายใน 30 วัน นับแต่วันที่ทราบคำสั่ง</a:t>
            </a:r>
          </a:p>
          <a:p>
            <a:pPr marL="1009650" lvl="1" indent="-609600" eaLnBrk="1" hangingPunct="1">
              <a:lnSpc>
                <a:spcPct val="80000"/>
              </a:lnSpc>
              <a:spcBef>
                <a:spcPts val="600"/>
              </a:spcBef>
              <a:buFontTx/>
              <a:buNone/>
              <a:defRPr/>
            </a:pPr>
            <a:r>
              <a:rPr lang="th-TH" sz="32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          </a:t>
            </a:r>
            <a:r>
              <a:rPr lang="th-TH" sz="4000" b="1" dirty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คำวินิจฉัยของรัฐมนตรีให้เป็นที่สุด</a:t>
            </a:r>
            <a:endParaRPr lang="th-TH" sz="3200" b="1" dirty="0">
              <a:solidFill>
                <a:srgbClr val="FF0000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1009650" lvl="1" indent="-609600" eaLnBrk="1" hangingPunct="1">
              <a:buFont typeface="Wingdings 2" pitchFamily="18" charset="2"/>
              <a:buNone/>
              <a:defRPr/>
            </a:pPr>
            <a:r>
              <a:rPr lang="th-TH" sz="32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      </a:t>
            </a:r>
          </a:p>
        </p:txBody>
      </p:sp>
      <p:sp>
        <p:nvSpPr>
          <p:cNvPr id="4" name="เครื่องหมายบั้ง 3"/>
          <p:cNvSpPr/>
          <p:nvPr/>
        </p:nvSpPr>
        <p:spPr>
          <a:xfrm flipH="1">
            <a:off x="7708900" y="5983288"/>
            <a:ext cx="215900" cy="21590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>
              <a:solidFill>
                <a:schemeClr val="tx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5" name="เครื่องหมายบั้ง 4"/>
          <p:cNvSpPr/>
          <p:nvPr/>
        </p:nvSpPr>
        <p:spPr>
          <a:xfrm flipH="1">
            <a:off x="7923213" y="5983288"/>
            <a:ext cx="215900" cy="21590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>
              <a:solidFill>
                <a:schemeClr val="tx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6" name="เครื่องหมายบั้ง 5"/>
          <p:cNvSpPr/>
          <p:nvPr/>
        </p:nvSpPr>
        <p:spPr>
          <a:xfrm>
            <a:off x="1120775" y="5983288"/>
            <a:ext cx="215900" cy="21590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>
              <a:solidFill>
                <a:schemeClr val="tx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7" name="เครื่องหมายบั้ง 6"/>
          <p:cNvSpPr/>
          <p:nvPr/>
        </p:nvSpPr>
        <p:spPr>
          <a:xfrm>
            <a:off x="1335088" y="5983288"/>
            <a:ext cx="215900" cy="21590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>
              <a:solidFill>
                <a:schemeClr val="tx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8" name="เครื่องหมายบั้ง 7"/>
          <p:cNvSpPr/>
          <p:nvPr/>
        </p:nvSpPr>
        <p:spPr>
          <a:xfrm>
            <a:off x="1549400" y="5983288"/>
            <a:ext cx="215900" cy="21590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>
              <a:solidFill>
                <a:schemeClr val="tx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9" name="เครื่องหมายบั้ง 3"/>
          <p:cNvSpPr/>
          <p:nvPr/>
        </p:nvSpPr>
        <p:spPr>
          <a:xfrm flipH="1">
            <a:off x="7494588" y="5983288"/>
            <a:ext cx="215900" cy="21590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>
              <a:solidFill>
                <a:schemeClr val="tx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153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/>
          <a:lstStyle/>
          <a:p>
            <a:pPr eaLnBrk="1" hangingPunct="1"/>
            <a:r>
              <a:rPr lang="th-TH" altLang="en-US" sz="54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11.</a:t>
            </a:r>
            <a:r>
              <a:rPr lang="th-TH" altLang="en-US" sz="54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54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การอุทธรณ์คำสั่ง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28775"/>
            <a:ext cx="8353425" cy="4670425"/>
          </a:xfrm>
        </p:spPr>
        <p:txBody>
          <a:bodyPr/>
          <a:lstStyle/>
          <a:p>
            <a:pPr marL="609600" indent="-504000" eaLnBrk="1" hangingPunct="1">
              <a:spcBef>
                <a:spcPts val="600"/>
              </a:spcBef>
              <a:buFont typeface="Franklin Gothic Medium" pitchFamily="34" charset="0"/>
              <a:buAutoNum type="arabicPeriod" startAt="5"/>
              <a:defRPr/>
            </a:pPr>
            <a:r>
              <a:rPr lang="th-TH" sz="3600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ตามมาตรา 39 คำสั่งของผู้อนุญาต</a:t>
            </a:r>
          </a:p>
          <a:p>
            <a:pPr marL="1080000" lvl="1" indent="-432000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sz="36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พรบ</a:t>
            </a:r>
            <a:r>
              <a:rPr lang="th-TH" sz="3200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. วิธีปฏิบัติราชการการปกครอง พ.ศ. 2539</a:t>
            </a:r>
          </a:p>
          <a:p>
            <a:pPr marL="1009650" lvl="1" indent="-504000" algn="thaiDist" eaLnBrk="1" hangingPunct="1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     มาตรา 44 ภายใต้บังคับมาตรา 48 ในกรณีที่คำสั่งทางปกครอง</a:t>
            </a:r>
          </a:p>
          <a:p>
            <a:pPr marL="1009650" lvl="1" indent="-504000" algn="thaiDist" eaLnBrk="1" hangingPunct="1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ใด ไม่ได้ออกโดยรัฐมนตรีและไม่มีกฎหมายกำหนด ขั้นตอนอุทธรณ์</a:t>
            </a:r>
          </a:p>
          <a:p>
            <a:pPr marL="1009650" lvl="1" indent="-504000" algn="thaiDist" eaLnBrk="1" hangingPunct="1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ภายในฝ่ายปกครองไว้เป็นการเฉพาะ ให้คู่กรณีอุทธรณ์คำสั่งทาง</a:t>
            </a:r>
          </a:p>
          <a:p>
            <a:pPr marL="1009650" lvl="1" indent="-504000" algn="thaiDist" eaLnBrk="1" hangingPunct="1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ปกครองนั้น โดยยื่นต่อเจ้าหน้าที่ผู้ทำคำสั่งทางปกครอง ภายในสิบห้า</a:t>
            </a:r>
          </a:p>
          <a:p>
            <a:pPr marL="1009650" lvl="1" indent="-504000" algn="thaiDist" eaLnBrk="1" hangingPunct="1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วัน นับแต่วันที่ตนได้รับแจ้งคำสั่งดังกล่าว</a:t>
            </a:r>
          </a:p>
          <a:p>
            <a:pPr marL="1009650" lvl="1" indent="-504000" eaLnBrk="1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  <a:defRPr/>
            </a:pPr>
            <a:endParaRPr lang="th-TH" b="1" dirty="0">
              <a:solidFill>
                <a:schemeClr val="bg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14313"/>
            <a:ext cx="8642350" cy="1143000"/>
          </a:xfrm>
        </p:spPr>
        <p:txBody>
          <a:bodyPr/>
          <a:lstStyle/>
          <a:p>
            <a:pPr eaLnBrk="1" hangingPunct="1"/>
            <a:r>
              <a:rPr lang="th-TH" altLang="en-US" sz="45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12</a:t>
            </a:r>
            <a:r>
              <a:rPr lang="en-US" altLang="en-US" sz="45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.</a:t>
            </a:r>
            <a:r>
              <a:rPr lang="en-US" altLang="en-US" sz="450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altLang="en-US" sz="45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คณะกรรมการเปรียบเทียบคดี มาตรา 75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93700" y="1785938"/>
            <a:ext cx="8426450" cy="4525962"/>
          </a:xfrm>
        </p:spPr>
        <p:txBody>
          <a:bodyPr/>
          <a:lstStyle/>
          <a:p>
            <a:pPr marL="504000" indent="-432000" eaLnBrk="1" hangingPunct="1">
              <a:spcBef>
                <a:spcPts val="600"/>
              </a:spcBef>
              <a:buFontTx/>
              <a:buAutoNum type="arabicPeriod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รัฐมนตรีว่าการกระทรวงสาธารณสุข แต่งตั้งผู้ทรงคุณวุฒิ </a:t>
            </a:r>
          </a:p>
          <a:p>
            <a:pPr marL="504000" indent="-432000" eaLnBrk="1" hangingPunct="1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       จำนวน 3 คน </a:t>
            </a:r>
          </a:p>
          <a:p>
            <a:pPr marL="504000" indent="-432000" eaLnBrk="1" hangingPunct="1">
              <a:spcBef>
                <a:spcPts val="600"/>
              </a:spcBef>
              <a:buFontTx/>
              <a:buAutoNum type="arabicPeriod" startAt="2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อำนาจของคณะกรรมการเปรียบเทียบคดี</a:t>
            </a:r>
          </a:p>
          <a:p>
            <a:pPr marL="1080000" indent="-457200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คดีที่มีโทษปรับสถานเดียว</a:t>
            </a:r>
          </a:p>
          <a:p>
            <a:pPr marL="1080000" indent="-457200" eaLnBrk="1" hangingPunct="1"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h-TH" b="1" dirty="0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คดีที่มีโทษจำคุกไม่เกิน 1 ปี</a:t>
            </a:r>
          </a:p>
          <a:p>
            <a:pPr marL="504000" indent="-432000" eaLnBrk="1" hangingPunct="1">
              <a:spcBef>
                <a:spcPts val="600"/>
              </a:spcBef>
              <a:buFontTx/>
              <a:buAutoNum type="arabicPeriod" startAt="3"/>
              <a:defRPr/>
            </a:pPr>
            <a:r>
              <a:rPr lang="th-TH" b="1" dirty="0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เมื่อคณะกรรมการเห็นว่าผู้ต้องหาไม่ควรถูกฟ้องร้องหรือได้รับโทษถึงจำคุก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578850" cy="1143000"/>
          </a:xfrm>
        </p:spPr>
        <p:txBody>
          <a:bodyPr/>
          <a:lstStyle/>
          <a:p>
            <a:pPr eaLnBrk="1" hangingPunct="1"/>
            <a:r>
              <a:rPr lang="th-TH" altLang="en-US" sz="4800" b="1">
                <a:solidFill>
                  <a:srgbClr val="FFFF00"/>
                </a:solidFill>
                <a:latin typeface="TH NiramitIT๙ " pitchFamily="2" charset="-34"/>
                <a:cs typeface="TH NiramitIT๙ " pitchFamily="2" charset="-34"/>
              </a:rPr>
              <a:t>13. ผลของการเปรียบเทียบคดี มาตรา 75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93688" y="1785938"/>
            <a:ext cx="8578850" cy="4525962"/>
          </a:xfrm>
        </p:spPr>
        <p:txBody>
          <a:bodyPr/>
          <a:lstStyle/>
          <a:p>
            <a:pPr marL="609600" indent="-431800" eaLnBrk="1" hangingPunct="1">
              <a:spcBef>
                <a:spcPts val="600"/>
              </a:spcBef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ชำระค่าปรับภายใน 30 วัน คดีเลิกกัน</a:t>
            </a:r>
          </a:p>
          <a:p>
            <a:pPr marL="609600" indent="-431800" eaLnBrk="1" hangingPunct="1">
              <a:spcBef>
                <a:spcPts val="600"/>
              </a:spcBef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ไม่ชำระค่าปรับ หรือ</a:t>
            </a:r>
          </a:p>
          <a:p>
            <a:pPr marL="609600" indent="-431800" eaLnBrk="1" hangingPunct="1">
              <a:spcBef>
                <a:spcPts val="600"/>
              </a:spcBef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ปฏิเสธความรับผิด</a:t>
            </a:r>
          </a:p>
          <a:p>
            <a:pPr marL="609600" indent="-431800" eaLnBrk="1" hangingPunct="1">
              <a:spcBef>
                <a:spcPts val="600"/>
              </a:spcBef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ส่งเรื่องคืนผู้อนุญาต</a:t>
            </a:r>
          </a:p>
          <a:p>
            <a:pPr marL="609600" indent="-431800" eaLnBrk="1" hangingPunct="1">
              <a:spcBef>
                <a:spcPts val="600"/>
              </a:spcBef>
              <a:buFontTx/>
              <a:buAutoNum type="arabicPeriod"/>
            </a:pPr>
            <a:r>
              <a:rPr lang="th-TH" altLang="en-US" sz="3600" b="1">
                <a:solidFill>
                  <a:schemeClr val="bg1"/>
                </a:solidFill>
                <a:latin typeface="TH NiramitIT๙ " pitchFamily="2" charset="-34"/>
                <a:cs typeface="TH NiramitIT๙ " pitchFamily="2" charset="-34"/>
              </a:rPr>
              <a:t>มอบหมายให้พนักงานเจ้าหน้าที่ร้องทุกข์กล่าวโทษต่อพนักงานสอบสวนดำเนินคดี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วงรี 15"/>
          <p:cNvSpPr/>
          <p:nvPr/>
        </p:nvSpPr>
        <p:spPr>
          <a:xfrm>
            <a:off x="1143000" y="1357313"/>
            <a:ext cx="7143750" cy="785812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500063"/>
            <a:ext cx="8686800" cy="714375"/>
          </a:xfrm>
          <a:solidFill>
            <a:schemeClr val="tx1">
              <a:lumMod val="40000"/>
              <a:lumOff val="60000"/>
              <a:alpha val="76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785813" y="3429000"/>
            <a:ext cx="7286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- ซึ่งชื่อ  ที่ตั้ง  กิจการสถานพยาบาล</a:t>
            </a:r>
            <a:endParaRPr lang="th-TH" altLang="en-US" sz="36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3557" name="Text Box 9"/>
          <p:cNvSpPr txBox="1">
            <a:spLocks noChangeArrowheads="1"/>
          </p:cNvSpPr>
          <p:nvPr/>
        </p:nvSpPr>
        <p:spPr bwMode="auto">
          <a:xfrm>
            <a:off x="714375" y="4143375"/>
            <a:ext cx="8253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- คุณวุฒิหรือความสามารถของผู้ประกอบวิชาชีพ</a:t>
            </a:r>
            <a:endParaRPr lang="th-TH" altLang="en-US" sz="36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714375" y="4857750"/>
            <a:ext cx="861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- โดยเจตนาเพื่อชักชวนให้มีผู้มาขอรับบริการ</a:t>
            </a:r>
            <a:endParaRPr lang="th-TH" altLang="en-US" sz="36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1714500" y="1428750"/>
            <a:ext cx="6335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altLang="en-US" sz="3600" b="1">
                <a:solidFill>
                  <a:srgbClr val="000000"/>
                </a:solidFill>
                <a:latin typeface="TH Niramit AS" pitchFamily="2" charset="-34"/>
                <a:cs typeface="TH Niramit AS" pitchFamily="2" charset="-34"/>
              </a:rPr>
              <a:t>พรบ.สถานพยาบาล พ.ศ.2541 มาตรา 38</a:t>
            </a:r>
          </a:p>
        </p:txBody>
      </p:sp>
      <p:sp>
        <p:nvSpPr>
          <p:cNvPr id="23560" name="Line 3"/>
          <p:cNvSpPr>
            <a:spLocks noChangeShapeType="1"/>
          </p:cNvSpPr>
          <p:nvPr/>
        </p:nvSpPr>
        <p:spPr bwMode="auto">
          <a:xfrm>
            <a:off x="295275" y="1214438"/>
            <a:ext cx="8848725" cy="4445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AutoShape 4"/>
          <p:cNvSpPr>
            <a:spLocks noChangeArrowheads="1"/>
          </p:cNvSpPr>
          <p:nvPr/>
        </p:nvSpPr>
        <p:spPr bwMode="auto">
          <a:xfrm>
            <a:off x="142875" y="714375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3562" name="Text Box 5"/>
          <p:cNvSpPr txBox="1">
            <a:spLocks noChangeArrowheads="1"/>
          </p:cNvSpPr>
          <p:nvPr/>
        </p:nvSpPr>
        <p:spPr bwMode="auto">
          <a:xfrm>
            <a:off x="371475" y="2143125"/>
            <a:ext cx="85582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altLang="en-US" sz="40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 </a:t>
            </a:r>
            <a:r>
              <a:rPr lang="en-US" altLang="en-US" sz="40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ห้ามผู้รับอนุญาต หรือผู้ดำเนินการ โฆษณา 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z="40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ประกาศ / ยินยอมให้ผู้อื่นโฆษณาหรือประกาศ</a:t>
            </a:r>
          </a:p>
          <a:p>
            <a:pPr eaLnBrk="1" hangingPunct="1">
              <a:buClr>
                <a:srgbClr val="FF0000"/>
              </a:buClr>
            </a:pPr>
            <a:endParaRPr lang="th-TH" altLang="en-US" sz="40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2356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3"/>
          <p:cNvSpPr>
            <a:spLocks noChangeShapeType="1"/>
          </p:cNvSpPr>
          <p:nvPr/>
        </p:nvSpPr>
        <p:spPr bwMode="auto">
          <a:xfrm>
            <a:off x="546100" y="1143000"/>
            <a:ext cx="8597900" cy="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AutoShape 4"/>
          <p:cNvSpPr>
            <a:spLocks noChangeArrowheads="1"/>
          </p:cNvSpPr>
          <p:nvPr/>
        </p:nvSpPr>
        <p:spPr bwMode="auto">
          <a:xfrm>
            <a:off x="357188" y="1071563"/>
            <a:ext cx="241300" cy="533400"/>
          </a:xfrm>
          <a:prstGeom prst="curvedRightArrow">
            <a:avLst>
              <a:gd name="adj1" fmla="val 46615"/>
              <a:gd name="adj2" fmla="val 93241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714375" y="4286250"/>
            <a:ext cx="82867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>
              <a:spcBef>
                <a:spcPct val="50000"/>
              </a:spcBef>
            </a:pPr>
            <a:r>
              <a:rPr lang="en-US" altLang="en-US" sz="40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โทษ ฝ่าฝืนปรับไม่เกิน  20,000  บาท  และปรับอีก </a:t>
            </a:r>
          </a:p>
          <a:p>
            <a:pPr eaLnBrk="1" hangingPunct="1"/>
            <a:r>
              <a:rPr lang="en-US" altLang="en-US" sz="40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วันละไม่เกิน 10,000 บาท นับแต่วันที่ฝ่าฝืน</a:t>
            </a:r>
          </a:p>
          <a:p>
            <a:pPr eaLnBrk="1" hangingPunct="1"/>
            <a:r>
              <a:rPr lang="en-US" altLang="en-US" sz="40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จนกว่าจะระงับโฆษณา </a:t>
            </a:r>
            <a:r>
              <a:rPr lang="th-TH" altLang="en-US" sz="40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(มาตรา 68)</a:t>
            </a:r>
          </a:p>
        </p:txBody>
      </p:sp>
      <p:sp>
        <p:nvSpPr>
          <p:cNvPr id="8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500063"/>
            <a:ext cx="9144000" cy="695325"/>
          </a:xfrm>
          <a:solidFill>
            <a:schemeClr val="tx1">
              <a:lumMod val="40000"/>
              <a:lumOff val="60000"/>
              <a:alpha val="63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000" dirty="0">
                <a:solidFill>
                  <a:srgbClr val="FFFF99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24582" name="สี่เหลี่ยมผืนผ้า 9"/>
          <p:cNvSpPr>
            <a:spLocks noChangeArrowheads="1"/>
          </p:cNvSpPr>
          <p:nvPr/>
        </p:nvSpPr>
        <p:spPr bwMode="auto">
          <a:xfrm>
            <a:off x="642938" y="2071688"/>
            <a:ext cx="8286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   </a:t>
            </a:r>
            <a:r>
              <a:rPr lang="en-US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โดยใช้ข้อความอันเป็นเท็จ โอ้อวดเกินความจริ</a:t>
            </a:r>
            <a:r>
              <a:rPr lang="th-TH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ง</a:t>
            </a:r>
          </a:p>
          <a:p>
            <a:pPr algn="thaiDist" eaLnBrk="1" hangingPunct="1"/>
            <a:r>
              <a:rPr lang="th-TH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น่</a:t>
            </a:r>
            <a:r>
              <a:rPr lang="en-US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าจะก่อให้เกิดความเข้าใจผิดในสาระสำคัญเกี่ยวกับ</a:t>
            </a:r>
          </a:p>
          <a:p>
            <a:pPr eaLnBrk="1" hangingPunct="1"/>
            <a:r>
              <a:rPr lang="en-US" altLang="en-US" sz="36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การประกอบกิจการสถานพยาบาล</a:t>
            </a:r>
            <a:endParaRPr lang="th-TH" altLang="en-US" sz="36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245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500063"/>
            <a:ext cx="8686800" cy="695325"/>
          </a:xfrm>
          <a:solidFill>
            <a:schemeClr val="tx1">
              <a:lumMod val="40000"/>
              <a:lumOff val="60000"/>
              <a:alpha val="72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00063" y="4214813"/>
            <a:ext cx="7620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โทษ   ฝ่าฝืนจำคุกไม่เกิน 6  เดือน ปรับไม่เกิน  </a:t>
            </a:r>
          </a:p>
          <a:p>
            <a:pPr algn="thaiDist" eaLnBrk="1" hangingPunct="1"/>
            <a:r>
              <a:rPr lang="en-US" altLang="en-US" sz="40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 10,000  บาท </a:t>
            </a:r>
            <a:r>
              <a:rPr lang="th-TH" altLang="en-US" sz="40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(มาตรา 58)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28625" y="2752725"/>
            <a:ext cx="84867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>
              <a:spcBef>
                <a:spcPct val="50000"/>
              </a:spcBef>
              <a:buClr>
                <a:srgbClr val="FF0000"/>
              </a:buClr>
            </a:pPr>
            <a:r>
              <a:rPr lang="en-US" altLang="en-US" sz="40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</a:t>
            </a:r>
            <a:r>
              <a:rPr lang="en-US" altLang="en-US" sz="40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หากมีการโฆษณาฝ่าฝืนผู้อนุญาตมีอำนาจสั่งให้ 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z="40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ระงับการกระทำได้</a:t>
            </a:r>
            <a:endParaRPr lang="th-TH" altLang="en-US" sz="40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143000" y="1214438"/>
            <a:ext cx="7143750" cy="785812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solidFill>
                <a:srgbClr val="FFC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5608" name="Text Box 5"/>
          <p:cNvSpPr txBox="1">
            <a:spLocks noChangeArrowheads="1"/>
          </p:cNvSpPr>
          <p:nvPr/>
        </p:nvSpPr>
        <p:spPr bwMode="auto">
          <a:xfrm>
            <a:off x="1571625" y="1285875"/>
            <a:ext cx="6335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altLang="en-US" sz="3600" b="1">
                <a:solidFill>
                  <a:srgbClr val="000000"/>
                </a:solidFill>
                <a:latin typeface="TH Niramit AS" pitchFamily="2" charset="-34"/>
                <a:cs typeface="TH Niramit AS" pitchFamily="2" charset="-34"/>
              </a:rPr>
              <a:t>พรบ.สถานพยาบาล พ.ศ.2541 มาตรา 39</a:t>
            </a:r>
          </a:p>
        </p:txBody>
      </p:sp>
      <p:pic>
        <p:nvPicPr>
          <p:cNvPr id="256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500063"/>
            <a:ext cx="8686800" cy="714375"/>
          </a:xfrm>
          <a:solidFill>
            <a:schemeClr val="tx1">
              <a:lumMod val="40000"/>
              <a:lumOff val="60000"/>
              <a:alpha val="63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143000" y="1214438"/>
            <a:ext cx="7143750" cy="785812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1571625" y="1285875"/>
            <a:ext cx="6335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40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ประกาศกระทรวงสาธารณสุข ฉบับที่ 11</a:t>
            </a:r>
          </a:p>
        </p:txBody>
      </p:sp>
      <p:sp>
        <p:nvSpPr>
          <p:cNvPr id="11" name="วงรี 10"/>
          <p:cNvSpPr/>
          <p:nvPr/>
        </p:nvSpPr>
        <p:spPr>
          <a:xfrm>
            <a:off x="1214438" y="2071688"/>
            <a:ext cx="7143750" cy="7858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6632" name="Text Box 5"/>
          <p:cNvSpPr txBox="1">
            <a:spLocks noChangeArrowheads="1"/>
          </p:cNvSpPr>
          <p:nvPr/>
        </p:nvSpPr>
        <p:spPr bwMode="auto">
          <a:xfrm>
            <a:off x="1714500" y="2286000"/>
            <a:ext cx="6335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altLang="en-US" sz="2400" b="1">
                <a:solidFill>
                  <a:srgbClr val="000000"/>
                </a:solidFill>
                <a:latin typeface="TH Niramit AS" pitchFamily="2" charset="-34"/>
                <a:cs typeface="TH Niramit AS" pitchFamily="2" charset="-34"/>
              </a:rPr>
              <a:t>เรื่อง หลักเกณฑ์ วิธีการ และเงื่อนไขในการโฆษณาสถานพยาบาล</a:t>
            </a:r>
            <a:endParaRPr lang="th-TH" altLang="en-US" sz="4000" b="1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6633" name="สี่เหลี่ยมผืนผ้า 12"/>
          <p:cNvSpPr>
            <a:spLocks noChangeArrowheads="1"/>
          </p:cNvSpPr>
          <p:nvPr/>
        </p:nvSpPr>
        <p:spPr bwMode="auto">
          <a:xfrm>
            <a:off x="1214438" y="3000375"/>
            <a:ext cx="678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ห้ามใช้ข้อความอันเป็นเท็จ</a:t>
            </a:r>
          </a:p>
        </p:txBody>
      </p:sp>
      <p:sp>
        <p:nvSpPr>
          <p:cNvPr id="26634" name="สี่เหลี่ยมผืนผ้า 13"/>
          <p:cNvSpPr>
            <a:spLocks noChangeArrowheads="1"/>
          </p:cNvSpPr>
          <p:nvPr/>
        </p:nvSpPr>
        <p:spPr bwMode="auto">
          <a:xfrm>
            <a:off x="1214438" y="3643313"/>
            <a:ext cx="6143625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thaiDist"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  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ห้ามใช้ สถาบัน หน่วยงาน องค์กร หรือบุคคล </a:t>
            </a:r>
          </a:p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ที่มิได้ผ่านการรับรองจากหน่วยงานของรัฐ</a:t>
            </a:r>
          </a:p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เพื่อรับรองสถานพยาบาลของตน</a:t>
            </a:r>
          </a:p>
        </p:txBody>
      </p:sp>
      <p:sp>
        <p:nvSpPr>
          <p:cNvPr id="26635" name="สี่เหลี่ยมผืนผ้า 14"/>
          <p:cNvSpPr>
            <a:spLocks noChangeArrowheads="1"/>
          </p:cNvSpPr>
          <p:nvPr/>
        </p:nvSpPr>
        <p:spPr bwMode="auto">
          <a:xfrm>
            <a:off x="1214438" y="5214938"/>
            <a:ext cx="7286625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ห้ามอ้างอิงผลงานวิจัย สถิติ เพื่อเปรียบเทียบความสามารถ </a:t>
            </a:r>
          </a:p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ในการให้บริการหรือการรักษาพยาบาล โดยข้อมูลที่อ้าง</a:t>
            </a:r>
          </a:p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มิใช่ข้อมูลข่าวสารของทางราชการ </a:t>
            </a:r>
          </a:p>
        </p:txBody>
      </p:sp>
      <p:pic>
        <p:nvPicPr>
          <p:cNvPr id="266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500063"/>
            <a:ext cx="8686800" cy="695325"/>
          </a:xfrm>
          <a:solidFill>
            <a:schemeClr val="tx1">
              <a:lumMod val="40000"/>
              <a:lumOff val="60000"/>
              <a:alpha val="68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143000" y="1214438"/>
            <a:ext cx="7143750" cy="785812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1571625" y="1285875"/>
            <a:ext cx="6335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40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ประกาศกระทรวงสาธารณสุข ฉบับที่ 11</a:t>
            </a:r>
          </a:p>
        </p:txBody>
      </p:sp>
      <p:sp>
        <p:nvSpPr>
          <p:cNvPr id="11" name="วงรี 10"/>
          <p:cNvSpPr/>
          <p:nvPr/>
        </p:nvSpPr>
        <p:spPr>
          <a:xfrm>
            <a:off x="1214438" y="2071688"/>
            <a:ext cx="7143750" cy="7858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solidFill>
                <a:schemeClr val="accent5">
                  <a:lumMod val="10000"/>
                </a:schemeClr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4" name="Text Box 5"/>
          <p:cNvSpPr txBox="1">
            <a:spLocks noChangeArrowheads="1"/>
          </p:cNvSpPr>
          <p:nvPr/>
        </p:nvSpPr>
        <p:spPr bwMode="auto">
          <a:xfrm>
            <a:off x="1714500" y="2286000"/>
            <a:ext cx="6335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เรื่อง หลักเกณฑ์ วิธีการ และเงื่อนไขในการโฆษณาสถานพยาบาล</a:t>
            </a:r>
            <a:endParaRPr lang="th-TH" sz="4000" b="1" dirty="0">
              <a:solidFill>
                <a:schemeClr val="accent5">
                  <a:lumMod val="10000"/>
                </a:schemeClr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7657" name="สี่เหลี่ยมผืนผ้า 12"/>
          <p:cNvSpPr>
            <a:spLocks noChangeArrowheads="1"/>
          </p:cNvSpPr>
          <p:nvPr/>
        </p:nvSpPr>
        <p:spPr bwMode="auto">
          <a:xfrm>
            <a:off x="1214438" y="3143250"/>
            <a:ext cx="678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ห้ามใช้ข้อความหรือรูปภาพที่โอ้อวดเกินจริง</a:t>
            </a:r>
          </a:p>
        </p:txBody>
      </p:sp>
      <p:sp>
        <p:nvSpPr>
          <p:cNvPr id="27658" name="สี่เหลี่ยมผืนผ้า 13"/>
          <p:cNvSpPr>
            <a:spLocks noChangeArrowheads="1"/>
          </p:cNvSpPr>
          <p:nvPr/>
        </p:nvSpPr>
        <p:spPr bwMode="auto">
          <a:xfrm>
            <a:off x="1214438" y="3714750"/>
            <a:ext cx="659765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en-US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ห้ามใช้ภาพเปรียบเทียบผลก่อนและหลังการรักษา</a:t>
            </a:r>
            <a:endParaRPr lang="en-US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  <a:p>
            <a:pPr eaLnBrk="1" hangingPunct="1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û"/>
            </a:pPr>
            <a:endParaRPr lang="th-TH" altLang="en-US" sz="18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7659" name="สี่เหลี่ยมผืนผ้า 14"/>
          <p:cNvSpPr>
            <a:spLocks noChangeArrowheads="1"/>
          </p:cNvSpPr>
          <p:nvPr/>
        </p:nvSpPr>
        <p:spPr bwMode="auto">
          <a:xfrm>
            <a:off x="1214438" y="4286250"/>
            <a:ext cx="6786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ห้ามการโฆษณาการให้บริการฟรี</a:t>
            </a:r>
          </a:p>
        </p:txBody>
      </p:sp>
      <p:sp>
        <p:nvSpPr>
          <p:cNvPr id="27660" name="สี่เหลี่ยมผืนผ้า 15"/>
          <p:cNvSpPr>
            <a:spLocks noChangeArrowheads="1"/>
          </p:cNvSpPr>
          <p:nvPr/>
        </p:nvSpPr>
        <p:spPr bwMode="auto">
          <a:xfrm>
            <a:off x="1214438" y="4786313"/>
            <a:ext cx="74295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ห้ามโฆษณาที่จัดให้มีการแถมพก ให้สิทธิประโยชน์ รางวัล </a:t>
            </a:r>
          </a:p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จากการเลือกรับบริการทางการแพทย์จากสถานพยาบาล</a:t>
            </a:r>
          </a:p>
        </p:txBody>
      </p:sp>
      <p:sp>
        <p:nvSpPr>
          <p:cNvPr id="27661" name="สี่เหลี่ยมผืนผ้า 16"/>
          <p:cNvSpPr>
            <a:spLocks noChangeArrowheads="1"/>
          </p:cNvSpPr>
          <p:nvPr/>
        </p:nvSpPr>
        <p:spPr bwMode="auto">
          <a:xfrm>
            <a:off x="1214438" y="5786438"/>
            <a:ext cx="7143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ห้ามโฆษณาการให้ส่วนลดค่าบริการหรือค่ารักษาพยาบาล</a:t>
            </a:r>
          </a:p>
        </p:txBody>
      </p:sp>
      <p:pic>
        <p:nvPicPr>
          <p:cNvPr id="2766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428625"/>
            <a:ext cx="8686800" cy="766763"/>
          </a:xfrm>
          <a:solidFill>
            <a:schemeClr val="tx1">
              <a:lumMod val="40000"/>
              <a:lumOff val="60000"/>
              <a:alpha val="68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99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143000" y="1214438"/>
            <a:ext cx="7143750" cy="785812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0726" name="Text Box 5"/>
          <p:cNvSpPr txBox="1">
            <a:spLocks noChangeArrowheads="1"/>
          </p:cNvSpPr>
          <p:nvPr/>
        </p:nvSpPr>
        <p:spPr bwMode="auto">
          <a:xfrm>
            <a:off x="1571625" y="1285875"/>
            <a:ext cx="6335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4000" b="1" dirty="0" err="1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พรบ.</a:t>
            </a:r>
            <a:r>
              <a:rPr lang="th-TH" sz="40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วิชาชีพเวชกรรม พ.ศ.2525</a:t>
            </a:r>
          </a:p>
        </p:txBody>
      </p:sp>
      <p:sp>
        <p:nvSpPr>
          <p:cNvPr id="11" name="วงรี 10"/>
          <p:cNvSpPr/>
          <p:nvPr/>
        </p:nvSpPr>
        <p:spPr>
          <a:xfrm>
            <a:off x="785813" y="2286000"/>
            <a:ext cx="7858125" cy="8572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0728" name="Text Box 5"/>
          <p:cNvSpPr txBox="1">
            <a:spLocks noChangeArrowheads="1"/>
          </p:cNvSpPr>
          <p:nvPr/>
        </p:nvSpPr>
        <p:spPr bwMode="auto">
          <a:xfrm>
            <a:off x="1071563" y="2428875"/>
            <a:ext cx="7286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ข้อบังคับ</a:t>
            </a:r>
            <a:r>
              <a:rPr lang="th-TH" sz="2400" b="1" dirty="0" err="1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แพทย</a:t>
            </a: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สภา ว่าด้วยการรักษาจริยธรรมแห่งวิชาชีพเวชกรรม พ.ศ.2549</a:t>
            </a:r>
            <a:endParaRPr lang="th-TH" sz="4000" b="1" dirty="0">
              <a:solidFill>
                <a:schemeClr val="accent5">
                  <a:lumMod val="10000"/>
                </a:schemeClr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4" name="กากบาท 13"/>
          <p:cNvSpPr/>
          <p:nvPr/>
        </p:nvSpPr>
        <p:spPr>
          <a:xfrm>
            <a:off x="4572000" y="2000250"/>
            <a:ext cx="285750" cy="28575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8682" name="สี่เหลี่ยมผืนผ้า 13"/>
          <p:cNvSpPr>
            <a:spLocks noChangeArrowheads="1"/>
          </p:cNvSpPr>
          <p:nvPr/>
        </p:nvSpPr>
        <p:spPr bwMode="auto">
          <a:xfrm>
            <a:off x="1214438" y="4429125"/>
            <a:ext cx="757237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ห้ามโฆษณาความรู้ความชำนาญ ที่ไม่ตรงกับที่ได้รับปริญญา</a:t>
            </a:r>
          </a:p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 /วุฒิบัตร/หนังสืออนุมัติ/หนังสือแสดงคุณวุฒิอื่นๆ</a:t>
            </a:r>
          </a:p>
        </p:txBody>
      </p:sp>
      <p:sp>
        <p:nvSpPr>
          <p:cNvPr id="28683" name="สี่เหลี่ยมผืนผ้า 14"/>
          <p:cNvSpPr>
            <a:spLocks noChangeArrowheads="1"/>
          </p:cNvSpPr>
          <p:nvPr/>
        </p:nvSpPr>
        <p:spPr bwMode="auto">
          <a:xfrm>
            <a:off x="1214438" y="3357563"/>
            <a:ext cx="7429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ห้ามโฆษณาความรู้ความชำนาญ ไปในทางที่โอ้อวดเกินจริง 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 หลอกลวง หรือทำให้ผู้ป่วยหลงเชื่อมาใช้บริการ</a:t>
            </a:r>
          </a:p>
        </p:txBody>
      </p:sp>
      <p:pic>
        <p:nvPicPr>
          <p:cNvPr id="286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500063"/>
            <a:ext cx="8686800" cy="695325"/>
          </a:xfrm>
          <a:solidFill>
            <a:schemeClr val="tx1">
              <a:lumMod val="40000"/>
              <a:lumOff val="60000"/>
              <a:alpha val="59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99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1" name="วงรี 10"/>
          <p:cNvSpPr/>
          <p:nvPr/>
        </p:nvSpPr>
        <p:spPr>
          <a:xfrm>
            <a:off x="714375" y="1285875"/>
            <a:ext cx="7858125" cy="785813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1000125" y="1500188"/>
            <a:ext cx="7286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altLang="en-US" b="1">
                <a:solidFill>
                  <a:srgbClr val="000000"/>
                </a:solidFill>
                <a:latin typeface="TH Niramit AS" pitchFamily="2" charset="-34"/>
                <a:cs typeface="TH Niramit AS" pitchFamily="2" charset="-34"/>
              </a:rPr>
              <a:t>ประกาศแพทยสภา ที่ 50/2549 เรื่อง คำที่ห้ามใช้ในการโฆษณา</a:t>
            </a:r>
          </a:p>
        </p:txBody>
      </p:sp>
      <p:sp>
        <p:nvSpPr>
          <p:cNvPr id="29703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3929063"/>
            <a:ext cx="5000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เฉพาะ เช่น ราคานี้เฉพาะสมาชิกเท่านั้น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4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2928938"/>
            <a:ext cx="6929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เท่านั้น เช่น รักษาครั้งละ 500 บาท เท่านั้น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5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2428875"/>
            <a:ext cx="6429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เพียง เช่น เพียง 4,000 บาท/ครั้ง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6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3429000"/>
            <a:ext cx="6929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พิเศษ เช่น พิเศษสำหรับสมาชิกบัตรเครดิต ...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7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4429125"/>
            <a:ext cx="6929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ล้ำสมัย เช่น ด้วยเทคโนโลยีที่ล้ำสมัย แห่งเดียว/แห่งแรก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8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4929188"/>
            <a:ext cx="6286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นำสมัย เช่น อุปกรณ์ที่นำสมัยในการให้การรักษา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09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5429250"/>
            <a:ext cx="7467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en-US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ราคาเดิม เช่น เสริมจมูก 3,000 บาท จากราคาเดิม 4,000 บาท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9710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5929313"/>
            <a:ext cx="6286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ครบวงจร เช่น โดยทางศูนย์ให้บริการแบบครบวงจร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297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500063"/>
            <a:ext cx="8686800" cy="695325"/>
          </a:xfrm>
          <a:solidFill>
            <a:schemeClr val="tx1">
              <a:lumMod val="40000"/>
              <a:lumOff val="60000"/>
              <a:alpha val="59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1" name="วงรี 10"/>
          <p:cNvSpPr/>
          <p:nvPr/>
        </p:nvSpPr>
        <p:spPr>
          <a:xfrm>
            <a:off x="714375" y="1285875"/>
            <a:ext cx="7858125" cy="785813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1000125" y="1500188"/>
            <a:ext cx="7286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8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ประกาศ</a:t>
            </a:r>
            <a:r>
              <a:rPr lang="th-TH" sz="2800" b="1" dirty="0" err="1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แพทย</a:t>
            </a:r>
            <a:r>
              <a:rPr lang="th-TH" sz="28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สภา ที่ 50/2549 เรื่อง คำที่ห้ามใช้ในการโฆษณา</a:t>
            </a:r>
          </a:p>
        </p:txBody>
      </p:sp>
      <p:sp>
        <p:nvSpPr>
          <p:cNvPr id="30727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3929063"/>
            <a:ext cx="5000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งดงามที่... / มีเสน่ห์ที่...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0728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2928938"/>
            <a:ext cx="5357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สวยจริง จึงบอกต่อ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0729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2428875"/>
            <a:ext cx="5143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ฟรี เช่น จองวันนี้แถมฟรี ตรวจความดันฯ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0730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3429000"/>
            <a:ext cx="5643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อยากสวย สวยที่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0731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4429125"/>
            <a:ext cx="6643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สวยเหมือนธรรมชาติที่...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0732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4929188"/>
            <a:ext cx="6286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เหนือกว่า / สูงกว่า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0733" name="สี่เหลี่ยมผืนผ้า 14"/>
          <p:cNvSpPr>
            <a:spLocks noChangeArrowheads="1"/>
          </p:cNvSpPr>
          <p:nvPr/>
        </p:nvSpPr>
        <p:spPr bwMode="auto">
          <a:xfrm>
            <a:off x="1857375" y="5429250"/>
            <a:ext cx="7286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โรค...รักษาหายได้ (ต้องมีข้อมูลวิชาการรับรอง)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073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ชื่อเรื่อง 1"/>
          <p:cNvSpPr>
            <a:spLocks noGrp="1"/>
          </p:cNvSpPr>
          <p:nvPr>
            <p:ph type="title"/>
          </p:nvPr>
        </p:nvSpPr>
        <p:spPr>
          <a:xfrm>
            <a:off x="214313" y="500063"/>
            <a:ext cx="8686800" cy="766762"/>
          </a:xfrm>
          <a:solidFill>
            <a:schemeClr val="tx1">
              <a:lumMod val="40000"/>
              <a:lumOff val="60000"/>
              <a:alpha val="79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143000" y="1214438"/>
            <a:ext cx="7143750" cy="785812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solidFill>
                <a:schemeClr val="accent5">
                  <a:lumMod val="10000"/>
                </a:schemeClr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1571625" y="1285875"/>
            <a:ext cx="6335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4000" b="1" dirty="0" err="1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พรบ.</a:t>
            </a:r>
            <a:r>
              <a:rPr lang="th-TH" sz="40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เครื่องมือแพทย์ พ.ศ.2551</a:t>
            </a:r>
          </a:p>
        </p:txBody>
      </p:sp>
      <p:sp>
        <p:nvSpPr>
          <p:cNvPr id="11" name="วงรี 10"/>
          <p:cNvSpPr/>
          <p:nvPr/>
        </p:nvSpPr>
        <p:spPr>
          <a:xfrm>
            <a:off x="785813" y="2286000"/>
            <a:ext cx="7858125" cy="10001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0" name="Text Box 5"/>
          <p:cNvSpPr txBox="1">
            <a:spLocks noChangeArrowheads="1"/>
          </p:cNvSpPr>
          <p:nvPr/>
        </p:nvSpPr>
        <p:spPr bwMode="auto">
          <a:xfrm>
            <a:off x="1071563" y="2428875"/>
            <a:ext cx="7286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ประกาศสำนักงานคณะกรรมการอาหารและยา เรื่อง หลักเกณฑ์ วิธีการ</a:t>
            </a:r>
          </a:p>
          <a:p>
            <a:pPr algn="ctr"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และเงื่อนไขในการโฆษณาเครื่องมือแพทย์ พ.ศ.2553</a:t>
            </a:r>
            <a:endParaRPr lang="th-TH" sz="4000" b="1" dirty="0">
              <a:solidFill>
                <a:schemeClr val="accent5">
                  <a:lumMod val="10000"/>
                </a:schemeClr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1753" name="สี่เหลี่ยมผืนผ้า 13"/>
          <p:cNvSpPr>
            <a:spLocks noChangeArrowheads="1"/>
          </p:cNvSpPr>
          <p:nvPr/>
        </p:nvSpPr>
        <p:spPr bwMode="auto">
          <a:xfrm>
            <a:off x="1214438" y="3786188"/>
            <a:ext cx="7786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ห้ามโฆษณาคุณประโยชน์ คุณภาพ ปริมาณ มาตรฐาน  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ส่วนประกอบของเครื่องมือแพทย์ที่เป็นเท็จหรือเกินความจริง</a:t>
            </a:r>
          </a:p>
        </p:txBody>
      </p:sp>
      <p:sp>
        <p:nvSpPr>
          <p:cNvPr id="31754" name="สี่เหลี่ยมผืนผ้า 14"/>
          <p:cNvSpPr>
            <a:spLocks noChangeArrowheads="1"/>
          </p:cNvSpPr>
          <p:nvPr/>
        </p:nvSpPr>
        <p:spPr bwMode="auto">
          <a:xfrm>
            <a:off x="1214438" y="3357563"/>
            <a:ext cx="7429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ห้ามโฆษณาเครื่องมือแพทย์ก่อนได้รับอนุญาตจากผู้อนุญาต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4" name="กากบาท 13"/>
          <p:cNvSpPr/>
          <p:nvPr/>
        </p:nvSpPr>
        <p:spPr>
          <a:xfrm>
            <a:off x="4572000" y="2000250"/>
            <a:ext cx="285750" cy="28575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1756" name="สี่เหลี่ยมผืนผ้า 13"/>
          <p:cNvSpPr>
            <a:spLocks noChangeArrowheads="1"/>
          </p:cNvSpPr>
          <p:nvPr/>
        </p:nvSpPr>
        <p:spPr bwMode="auto">
          <a:xfrm>
            <a:off x="1214438" y="4572000"/>
            <a:ext cx="7786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ห้ามโฆษณาแสดงการรับรองหรือยกย่องคุณประโยชน์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ของเครื่องมือแพทย์</a:t>
            </a:r>
          </a:p>
        </p:txBody>
      </p:sp>
      <p:sp>
        <p:nvSpPr>
          <p:cNvPr id="31757" name="สี่เหลี่ยมผืนผ้า 13"/>
          <p:cNvSpPr>
            <a:spLocks noChangeArrowheads="1"/>
          </p:cNvSpPr>
          <p:nvPr/>
        </p:nvSpPr>
        <p:spPr bwMode="auto">
          <a:xfrm>
            <a:off x="1214438" y="5357813"/>
            <a:ext cx="7786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ห้ามโฆษณาที่ก่อให้เกิดความเข้าใจผิดในสาระสำคัญเกี่ยวกับ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 เครื่องมือแพทย์</a:t>
            </a:r>
          </a:p>
        </p:txBody>
      </p:sp>
      <p:pic>
        <p:nvPicPr>
          <p:cNvPr id="3175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500063"/>
            <a:ext cx="8686800" cy="695325"/>
          </a:xfrm>
          <a:solidFill>
            <a:schemeClr val="tx1">
              <a:lumMod val="40000"/>
              <a:lumOff val="60000"/>
              <a:alpha val="71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143000" y="1214438"/>
            <a:ext cx="7143750" cy="785812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4822" name="Text Box 5"/>
          <p:cNvSpPr txBox="1">
            <a:spLocks noChangeArrowheads="1"/>
          </p:cNvSpPr>
          <p:nvPr/>
        </p:nvSpPr>
        <p:spPr bwMode="auto">
          <a:xfrm>
            <a:off x="1571625" y="1285875"/>
            <a:ext cx="6335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4000" b="1" dirty="0" err="1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พรบ.</a:t>
            </a:r>
            <a:r>
              <a:rPr lang="th-TH" sz="40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เครื่องมือแพทย์ พ.ศ.2551</a:t>
            </a:r>
          </a:p>
        </p:txBody>
      </p:sp>
      <p:sp>
        <p:nvSpPr>
          <p:cNvPr id="11" name="วงรี 10"/>
          <p:cNvSpPr/>
          <p:nvPr/>
        </p:nvSpPr>
        <p:spPr>
          <a:xfrm>
            <a:off x="785813" y="2286000"/>
            <a:ext cx="7858125" cy="10001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4824" name="Text Box 5"/>
          <p:cNvSpPr txBox="1">
            <a:spLocks noChangeArrowheads="1"/>
          </p:cNvSpPr>
          <p:nvPr/>
        </p:nvSpPr>
        <p:spPr bwMode="auto">
          <a:xfrm>
            <a:off x="1071563" y="2428875"/>
            <a:ext cx="7286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ประกาศสำนักงานคณะกรรมการอาหารและยา เรื่อง หลักเกณฑ์ วิธีการ</a:t>
            </a:r>
          </a:p>
          <a:p>
            <a:pPr algn="ctr"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และเงื่อนไขในการโฆษณาเครื่องมือแพทย์ พ.ศ.2553</a:t>
            </a:r>
            <a:endParaRPr lang="th-TH" sz="4000" b="1" dirty="0">
              <a:solidFill>
                <a:schemeClr val="accent5">
                  <a:lumMod val="10000"/>
                </a:schemeClr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2777" name="สี่เหลี่ยมผืนผ้า 13"/>
          <p:cNvSpPr>
            <a:spLocks noChangeArrowheads="1"/>
          </p:cNvSpPr>
          <p:nvPr/>
        </p:nvSpPr>
        <p:spPr bwMode="auto">
          <a:xfrm>
            <a:off x="1214438" y="4357688"/>
            <a:ext cx="7786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ห้ามโฆษณาที่เป็นการทับถมหรือเปรียบเทียบกับเครื่องมือแพทย์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      ของผู้ประกอบการรายอื่น</a:t>
            </a:r>
          </a:p>
        </p:txBody>
      </p:sp>
      <p:sp>
        <p:nvSpPr>
          <p:cNvPr id="32778" name="สี่เหลี่ยมผืนผ้า 14"/>
          <p:cNvSpPr>
            <a:spLocks noChangeArrowheads="1"/>
          </p:cNvSpPr>
          <p:nvPr/>
        </p:nvSpPr>
        <p:spPr bwMode="auto">
          <a:xfrm>
            <a:off x="1214438" y="3571875"/>
            <a:ext cx="74295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ห้ามโฆษณาที่ชักนำผู้บริโภคไปรับบริการ หรือมีการใช้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    เครื่องมือแพทย์เกินความจำเป็น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4" name="กากบาท 13"/>
          <p:cNvSpPr/>
          <p:nvPr/>
        </p:nvSpPr>
        <p:spPr>
          <a:xfrm>
            <a:off x="4572000" y="2000250"/>
            <a:ext cx="285750" cy="28575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2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14313" y="428625"/>
            <a:ext cx="8686800" cy="766763"/>
          </a:xfrm>
          <a:solidFill>
            <a:schemeClr val="tx1">
              <a:lumMod val="40000"/>
              <a:lumOff val="60000"/>
              <a:alpha val="65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1" name="วงรี 10"/>
          <p:cNvSpPr/>
          <p:nvPr/>
        </p:nvSpPr>
        <p:spPr>
          <a:xfrm>
            <a:off x="714375" y="1285875"/>
            <a:ext cx="7858125" cy="785813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46" name="Text Box 5"/>
          <p:cNvSpPr txBox="1">
            <a:spLocks noChangeArrowheads="1"/>
          </p:cNvSpPr>
          <p:nvPr/>
        </p:nvSpPr>
        <p:spPr bwMode="auto">
          <a:xfrm>
            <a:off x="1000125" y="1500188"/>
            <a:ext cx="7286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ประกาศกระทรวงสาธารณสุข เรื่อง โรคหรืออาการของโรคที่ห้ามโฆษณา</a:t>
            </a:r>
            <a:endParaRPr lang="th-TH" sz="4000" b="1" dirty="0">
              <a:solidFill>
                <a:schemeClr val="accent5">
                  <a:lumMod val="10000"/>
                </a:schemeClr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799" name="สี่เหลี่ยมผืนผ้า 14"/>
          <p:cNvSpPr>
            <a:spLocks noChangeArrowheads="1"/>
          </p:cNvSpPr>
          <p:nvPr/>
        </p:nvSpPr>
        <p:spPr bwMode="auto">
          <a:xfrm>
            <a:off x="4643438" y="3143250"/>
            <a:ext cx="1928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เบาหวาน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0" name="สี่เหลี่ยมผืนผ้า 14"/>
          <p:cNvSpPr>
            <a:spLocks noChangeArrowheads="1"/>
          </p:cNvSpPr>
          <p:nvPr/>
        </p:nvSpPr>
        <p:spPr bwMode="auto">
          <a:xfrm>
            <a:off x="1785938" y="3714750"/>
            <a:ext cx="271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อัมพฤกษ์ อัมพาต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1" name="สี่เหลี่ยมผืนผ้า 14"/>
          <p:cNvSpPr>
            <a:spLocks noChangeArrowheads="1"/>
          </p:cNvSpPr>
          <p:nvPr/>
        </p:nvSpPr>
        <p:spPr bwMode="auto">
          <a:xfrm>
            <a:off x="1785938" y="5000625"/>
            <a:ext cx="671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โรคหรืออาการโรคของสมอง หัวใจ  ปอด ตับ ม้าม ไต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2" name="สี่เหลี่ยมผืนผ้า 14"/>
          <p:cNvSpPr>
            <a:spLocks noChangeArrowheads="1"/>
          </p:cNvSpPr>
          <p:nvPr/>
        </p:nvSpPr>
        <p:spPr bwMode="auto">
          <a:xfrm>
            <a:off x="1785938" y="3143250"/>
            <a:ext cx="1928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มะเร็ง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3" name="สี่เหลี่ยมผืนผ้า 14"/>
          <p:cNvSpPr>
            <a:spLocks noChangeArrowheads="1"/>
          </p:cNvSpPr>
          <p:nvPr/>
        </p:nvSpPr>
        <p:spPr bwMode="auto">
          <a:xfrm>
            <a:off x="1785938" y="4357688"/>
            <a:ext cx="2786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โรคความดันโลหิต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4" name="สี่เหลี่ยมผืนผ้า 14"/>
          <p:cNvSpPr>
            <a:spLocks noChangeArrowheads="1"/>
          </p:cNvSpPr>
          <p:nvPr/>
        </p:nvSpPr>
        <p:spPr bwMode="auto">
          <a:xfrm>
            <a:off x="4643438" y="3714750"/>
            <a:ext cx="2357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โรคทางจิตเวช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5" name="สี่เหลี่ยมผืนผ้า 9"/>
          <p:cNvSpPr>
            <a:spLocks noChangeArrowheads="1"/>
          </p:cNvSpPr>
          <p:nvPr/>
        </p:nvSpPr>
        <p:spPr bwMode="auto">
          <a:xfrm>
            <a:off x="1285875" y="2214563"/>
            <a:ext cx="65008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   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โรคหรืออาการของโรค ที่ห้ามโฆษณาคุณประโยชน์ของเครื่องมือแพทย์ว่าสามารถป้องกัน บรรเทา รักษา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6" name="สี่เหลี่ยมผืนผ้า 14"/>
          <p:cNvSpPr>
            <a:spLocks noChangeArrowheads="1"/>
          </p:cNvSpPr>
          <p:nvPr/>
        </p:nvSpPr>
        <p:spPr bwMode="auto">
          <a:xfrm>
            <a:off x="4643438" y="4357688"/>
            <a:ext cx="1928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เอดส์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3807" name="สี่เหลี่ยมผืนผ้า 14"/>
          <p:cNvSpPr>
            <a:spLocks noChangeArrowheads="1"/>
          </p:cNvSpPr>
          <p:nvPr/>
        </p:nvSpPr>
        <p:spPr bwMode="auto">
          <a:xfrm>
            <a:off x="785813" y="5643563"/>
            <a:ext cx="8001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 การโฆษณาโรคหรืออาการของโรคซึ่งกระทำโดยตรงต่อผู้ประกอบ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      วิชาชีพ สามารถกระทำได้</a:t>
            </a:r>
            <a:endParaRPr lang="th-TH" altLang="en-US" sz="2400" b="1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38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686800" cy="695325"/>
          </a:xfrm>
          <a:solidFill>
            <a:schemeClr val="tx1">
              <a:lumMod val="40000"/>
              <a:lumOff val="60000"/>
              <a:alpha val="61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000125" y="1214438"/>
            <a:ext cx="7143750" cy="785812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solidFill>
                <a:srgbClr val="FFFF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1571625" y="1285875"/>
            <a:ext cx="6335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4000" b="1" dirty="0" err="1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พรบ.</a:t>
            </a:r>
            <a:r>
              <a:rPr lang="th-TH" sz="40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ยา พ.ศ.2510 </a:t>
            </a:r>
          </a:p>
        </p:txBody>
      </p:sp>
      <p:sp>
        <p:nvSpPr>
          <p:cNvPr id="34823" name="สี่เหลี่ยมผืนผ้า 14"/>
          <p:cNvSpPr>
            <a:spLocks noChangeArrowheads="1"/>
          </p:cNvSpPr>
          <p:nvPr/>
        </p:nvSpPr>
        <p:spPr bwMode="auto">
          <a:xfrm>
            <a:off x="1643063" y="2286000"/>
            <a:ext cx="6215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ห้ามโฆษณายาก่อนได้รับอนุญาตจากผู้อนุญาต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4824" name="สี่เหลี่ยมผืนผ้า 14"/>
          <p:cNvSpPr>
            <a:spLocks noChangeArrowheads="1"/>
          </p:cNvSpPr>
          <p:nvPr/>
        </p:nvSpPr>
        <p:spPr bwMode="auto">
          <a:xfrm>
            <a:off x="1643063" y="2786063"/>
            <a:ext cx="71437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ห้ามโฆษณาโอ้อวดสรรพคุณยาหรือส่วนประกอบของยา 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  ว่าสามารถบำบัด รักษา ป้องกัน  ได้อย่างเด็ดขาด/ศักดิ์สิทธิ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4825" name="สี่เหลี่ยมผืนผ้า 14"/>
          <p:cNvSpPr>
            <a:spLocks noChangeArrowheads="1"/>
          </p:cNvSpPr>
          <p:nvPr/>
        </p:nvSpPr>
        <p:spPr bwMode="auto">
          <a:xfrm>
            <a:off x="1643063" y="3643313"/>
            <a:ext cx="721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ห้ามโฆษณาแสดงสรรพคุณยาอันเป็นเท็จ หรือเกินความจริง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4826" name="สี่เหลี่ยมผืนผ้า 14"/>
          <p:cNvSpPr>
            <a:spLocks noChangeArrowheads="1"/>
          </p:cNvSpPr>
          <p:nvPr/>
        </p:nvSpPr>
        <p:spPr bwMode="auto">
          <a:xfrm>
            <a:off x="1643063" y="4214813"/>
            <a:ext cx="6286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ห้ามโฆษณารับรองหรือยกย่องสรรพคุณยา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4827" name="สี่เหลี่ยมผืนผ้า 14"/>
          <p:cNvSpPr>
            <a:spLocks noChangeArrowheads="1"/>
          </p:cNvSpPr>
          <p:nvPr/>
        </p:nvSpPr>
        <p:spPr bwMode="auto">
          <a:xfrm>
            <a:off x="1643063" y="4786313"/>
            <a:ext cx="7072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ห้ามแสดงสรรพคุณยาอันตราย หรือยาควบคุมพิเศษ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4828" name="สี่เหลี่ยมผืนผ้า 32"/>
          <p:cNvSpPr>
            <a:spLocks noChangeArrowheads="1"/>
          </p:cNvSpPr>
          <p:nvPr/>
        </p:nvSpPr>
        <p:spPr bwMode="auto">
          <a:xfrm>
            <a:off x="571500" y="5500688"/>
            <a:ext cx="8358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 การโฆษณายาซึ่งกระทำโดยตรงต่อผู้ประกอบวิชาชีพสามารถกระทำได้</a:t>
            </a:r>
            <a:endParaRPr lang="th-TH" altLang="en-US" sz="2400" b="1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48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500063"/>
            <a:ext cx="8686800" cy="695325"/>
          </a:xfrm>
          <a:solidFill>
            <a:schemeClr val="tx1">
              <a:lumMod val="40000"/>
              <a:lumOff val="60000"/>
              <a:alpha val="76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h-TH" sz="3600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แนวทางและวิธีปฏิบัติงานด้านการโฆษณาสถานพยาบาล</a:t>
            </a:r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571500" y="1000125"/>
            <a:ext cx="8296275" cy="460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165100" y="1071563"/>
            <a:ext cx="228600" cy="533400"/>
          </a:xfrm>
          <a:prstGeom prst="curvedRightArrow">
            <a:avLst>
              <a:gd name="adj1" fmla="val 46667"/>
              <a:gd name="adj2" fmla="val 93333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h-TH" altLang="en-US" sz="1800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1" name="วงรี 10"/>
          <p:cNvSpPr/>
          <p:nvPr/>
        </p:nvSpPr>
        <p:spPr>
          <a:xfrm>
            <a:off x="714375" y="1285875"/>
            <a:ext cx="7858125" cy="1000125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srgbClr val="00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1000125" y="1500188"/>
            <a:ext cx="72866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ประกาศกระทรวงสาธารณสุข เรื่อง โรคหรืออาการของโรคที่ห้ามโฆษณายา</a:t>
            </a:r>
          </a:p>
          <a:p>
            <a:pPr algn="ctr">
              <a:defRPr/>
            </a:pPr>
            <a:r>
              <a:rPr lang="th-TH" sz="2400" b="1" dirty="0">
                <a:solidFill>
                  <a:schemeClr val="accent5">
                    <a:lumMod val="10000"/>
                  </a:schemeClr>
                </a:solidFill>
                <a:latin typeface="TH Niramit AS" pitchFamily="2" charset="-34"/>
                <a:cs typeface="TH Niramit AS" pitchFamily="2" charset="-34"/>
              </a:rPr>
              <a:t>ว่าสามารถบำบัด บรรเทา รักษาหรือป้องกัน</a:t>
            </a:r>
            <a:endParaRPr lang="th-TH" sz="4000" b="1" dirty="0">
              <a:solidFill>
                <a:schemeClr val="accent5">
                  <a:lumMod val="10000"/>
                </a:schemeClr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47" name="สี่เหลี่ยมผืนผ้า 14"/>
          <p:cNvSpPr>
            <a:spLocks noChangeArrowheads="1"/>
          </p:cNvSpPr>
          <p:nvPr/>
        </p:nvSpPr>
        <p:spPr bwMode="auto">
          <a:xfrm>
            <a:off x="1785938" y="3500438"/>
            <a:ext cx="1928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เบาหวาน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48" name="สี่เหลี่ยมผืนผ้า 14"/>
          <p:cNvSpPr>
            <a:spLocks noChangeArrowheads="1"/>
          </p:cNvSpPr>
          <p:nvPr/>
        </p:nvSpPr>
        <p:spPr bwMode="auto">
          <a:xfrm>
            <a:off x="1785938" y="4143375"/>
            <a:ext cx="1928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อัมพาต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49" name="สี่เหลี่ยมผืนผ้า 14"/>
          <p:cNvSpPr>
            <a:spLocks noChangeArrowheads="1"/>
          </p:cNvSpPr>
          <p:nvPr/>
        </p:nvSpPr>
        <p:spPr bwMode="auto">
          <a:xfrm>
            <a:off x="4500563" y="4786313"/>
            <a:ext cx="45005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โรคหรืออาการโรคของสมอง หัวใจ </a:t>
            </a:r>
          </a:p>
          <a:p>
            <a:pPr eaLnBrk="1" hangingPunct="1">
              <a:buClr>
                <a:srgbClr val="FF0000"/>
              </a:buClr>
            </a:pP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  ปอด ตับ ม้าม ไต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50" name="สี่เหลี่ยมผืนผ้า 14"/>
          <p:cNvSpPr>
            <a:spLocks noChangeArrowheads="1"/>
          </p:cNvSpPr>
          <p:nvPr/>
        </p:nvSpPr>
        <p:spPr bwMode="auto">
          <a:xfrm>
            <a:off x="4500563" y="3500438"/>
            <a:ext cx="1928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มะเร็ง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51" name="สี่เหลี่ยมผืนผ้า 14"/>
          <p:cNvSpPr>
            <a:spLocks noChangeArrowheads="1"/>
          </p:cNvSpPr>
          <p:nvPr/>
        </p:nvSpPr>
        <p:spPr bwMode="auto">
          <a:xfrm>
            <a:off x="1785938" y="4786313"/>
            <a:ext cx="1928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โรคเรื้อน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52" name="สี่เหลี่ยมผืนผ้า 14"/>
          <p:cNvSpPr>
            <a:spLocks noChangeArrowheads="1"/>
          </p:cNvSpPr>
          <p:nvPr/>
        </p:nvSpPr>
        <p:spPr bwMode="auto">
          <a:xfrm>
            <a:off x="4500563" y="4143375"/>
            <a:ext cx="1928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33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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วัณโรค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53" name="สี่เหลี่ยมผืนผ้า 9"/>
          <p:cNvSpPr>
            <a:spLocks noChangeArrowheads="1"/>
          </p:cNvSpPr>
          <p:nvPr/>
        </p:nvSpPr>
        <p:spPr bwMode="auto">
          <a:xfrm>
            <a:off x="1357313" y="2500313"/>
            <a:ext cx="65008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      </a:t>
            </a:r>
            <a:r>
              <a:rPr lang="th-TH" altLang="en-US" sz="2400" b="1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โรคหรืออาการของโรค ที่ห้ามโฆษณายาว่าสามารถ บรรเทา รักษา หรือป้องกัน</a:t>
            </a:r>
            <a:endParaRPr lang="th-TH" altLang="en-US" sz="2400" b="1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35854" name="สี่เหลี่ยมผืนผ้า 13"/>
          <p:cNvSpPr>
            <a:spLocks noChangeArrowheads="1"/>
          </p:cNvSpPr>
          <p:nvPr/>
        </p:nvSpPr>
        <p:spPr bwMode="auto">
          <a:xfrm>
            <a:off x="642938" y="5715000"/>
            <a:ext cx="8358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th-TH" altLang="en-US" sz="2400" b="1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  <a:sym typeface="Wingdings" panose="05000000000000000000" pitchFamily="2" charset="2"/>
              </a:rPr>
              <a:t> การโฆษณายาซึ่งกระทำโดยตรงต่อผู้ประกอบวิชาชีพสามารถกระทำได้</a:t>
            </a:r>
            <a:endParaRPr lang="th-TH" altLang="en-US" sz="2400" b="1">
              <a:solidFill>
                <a:srgbClr val="FF0000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585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รูปภาพ 6" descr="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71563"/>
            <a:ext cx="4572000" cy="56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 descr="HP0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57" t="53123" b="11737"/>
          <a:stretch>
            <a:fillRect/>
          </a:stretch>
        </p:blipFill>
        <p:spPr bwMode="auto">
          <a:xfrm>
            <a:off x="5572125" y="3286125"/>
            <a:ext cx="3000375" cy="319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3" descr="HP0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t="76929" r="36720" b="8336"/>
          <a:stretch>
            <a:fillRect/>
          </a:stretch>
        </p:blipFill>
        <p:spPr bwMode="auto">
          <a:xfrm>
            <a:off x="4429125" y="1071563"/>
            <a:ext cx="4714875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ลูกศรเชื่อมต่อแบบตรง 5"/>
          <p:cNvCxnSpPr/>
          <p:nvPr/>
        </p:nvCxnSpPr>
        <p:spPr>
          <a:xfrm rot="5400000" flipH="1" flipV="1">
            <a:off x="1785938" y="2857500"/>
            <a:ext cx="2786062" cy="2643188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ลูกศรเชื่อมต่อแบบตรง 7"/>
          <p:cNvCxnSpPr/>
          <p:nvPr/>
        </p:nvCxnSpPr>
        <p:spPr>
          <a:xfrm>
            <a:off x="4429125" y="4857750"/>
            <a:ext cx="1214438" cy="1588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214282" y="214290"/>
            <a:ext cx="8686800" cy="838200"/>
          </a:xfrm>
          <a:prstGeom prst="rect">
            <a:avLst/>
          </a:prstGeom>
          <a:solidFill>
            <a:schemeClr val="tx1">
              <a:lumMod val="40000"/>
              <a:lumOff val="60000"/>
              <a:alpha val="82000"/>
            </a:schemeClr>
          </a:solidFill>
          <a:ln>
            <a:solidFill>
              <a:srgbClr val="FFFF0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5400" b="1" cap="all" dirty="0">
                <a:solidFill>
                  <a:srgbClr val="000000"/>
                </a:solidFill>
                <a:effectLst>
                  <a:reflection blurRad="12700" stA="48000" endA="300" endPos="55000" dir="5400000" sy="-90000" algn="bl" rotWithShape="0"/>
                </a:effectLst>
                <a:latin typeface="TH Niramit AS" pitchFamily="2" charset="-34"/>
                <a:ea typeface="+mj-ea"/>
                <a:cs typeface="TH Niramit AS" pitchFamily="2" charset="-34"/>
              </a:rPr>
              <a:t>ตัวอย่างการโฆษณาสถานพยาบาล</a:t>
            </a: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รูปภาพ 2" descr="รูปภาพ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71500"/>
            <a:ext cx="442595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รูปภาพ 4" descr="3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357188"/>
            <a:ext cx="39116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รูปภาพ 5" descr="3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857375"/>
            <a:ext cx="34956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รูปภาพ 7" descr="3-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5715000"/>
            <a:ext cx="401002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ลูกศรเชื่อมต่อแบบตรง 8"/>
          <p:cNvCxnSpPr/>
          <p:nvPr/>
        </p:nvCxnSpPr>
        <p:spPr>
          <a:xfrm flipV="1">
            <a:off x="4357688" y="928688"/>
            <a:ext cx="857250" cy="285750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4286250" y="3286125"/>
            <a:ext cx="1000125" cy="1588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ลูกศรเชื่อมต่อแบบตรง 13"/>
          <p:cNvCxnSpPr/>
          <p:nvPr/>
        </p:nvCxnSpPr>
        <p:spPr>
          <a:xfrm>
            <a:off x="3714750" y="6286500"/>
            <a:ext cx="1500188" cy="1588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89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รูปภาพ 4" descr="q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14313"/>
            <a:ext cx="5534025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วงรี 2"/>
          <p:cNvSpPr/>
          <p:nvPr/>
        </p:nvSpPr>
        <p:spPr>
          <a:xfrm>
            <a:off x="4000500" y="142875"/>
            <a:ext cx="3286125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4" name="วงรี 3"/>
          <p:cNvSpPr/>
          <p:nvPr/>
        </p:nvSpPr>
        <p:spPr>
          <a:xfrm>
            <a:off x="4429125" y="1928813"/>
            <a:ext cx="2357438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6" name="วงรี 5"/>
          <p:cNvSpPr/>
          <p:nvPr/>
        </p:nvSpPr>
        <p:spPr>
          <a:xfrm>
            <a:off x="4643438" y="4214813"/>
            <a:ext cx="2357437" cy="1643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389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รูปภาพ 4" descr="q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42875"/>
            <a:ext cx="4776787" cy="635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วงรี 2"/>
          <p:cNvSpPr/>
          <p:nvPr/>
        </p:nvSpPr>
        <p:spPr>
          <a:xfrm>
            <a:off x="1928813" y="0"/>
            <a:ext cx="3786187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4" name="วงรี 3"/>
          <p:cNvSpPr/>
          <p:nvPr/>
        </p:nvSpPr>
        <p:spPr>
          <a:xfrm>
            <a:off x="4429125" y="2786063"/>
            <a:ext cx="2428875" cy="2000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6" name="วงรี 5"/>
          <p:cNvSpPr/>
          <p:nvPr/>
        </p:nvSpPr>
        <p:spPr>
          <a:xfrm>
            <a:off x="1857375" y="5857875"/>
            <a:ext cx="4000500" cy="7858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3994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รูปภาพ 9" descr="q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571500"/>
            <a:ext cx="4492625" cy="578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2" descr="HP00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9" t="22858" b="64285"/>
          <a:stretch>
            <a:fillRect/>
          </a:stretch>
        </p:blipFill>
        <p:spPr bwMode="auto">
          <a:xfrm>
            <a:off x="119063" y="428625"/>
            <a:ext cx="45720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2" descr="HP00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1" r="54614" b="30000"/>
          <a:stretch>
            <a:fillRect/>
          </a:stretch>
        </p:blipFill>
        <p:spPr bwMode="auto">
          <a:xfrm>
            <a:off x="142875" y="2500313"/>
            <a:ext cx="456247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2" descr="HP00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31" t="64844" r="1852" b="15157"/>
          <a:stretch>
            <a:fillRect/>
          </a:stretch>
        </p:blipFill>
        <p:spPr bwMode="auto">
          <a:xfrm>
            <a:off x="2786063" y="4572000"/>
            <a:ext cx="12858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2" descr="HP00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5" t="65179" r="23042" b="15179"/>
          <a:stretch>
            <a:fillRect/>
          </a:stretch>
        </p:blipFill>
        <p:spPr bwMode="auto">
          <a:xfrm>
            <a:off x="571500" y="4572000"/>
            <a:ext cx="13573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ลูกศรเชื่อมต่อแบบตรง 8"/>
          <p:cNvCxnSpPr/>
          <p:nvPr/>
        </p:nvCxnSpPr>
        <p:spPr>
          <a:xfrm rot="10800000">
            <a:off x="3143250" y="3714750"/>
            <a:ext cx="1571625" cy="285750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ลูกศรเชื่อมต่อแบบตรง 10"/>
          <p:cNvCxnSpPr/>
          <p:nvPr/>
        </p:nvCxnSpPr>
        <p:spPr>
          <a:xfrm rot="10800000">
            <a:off x="4071938" y="1714500"/>
            <a:ext cx="2714625" cy="500063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5066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รูปภาพ 4" descr="q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214313"/>
            <a:ext cx="5578475" cy="635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วงรี 6"/>
          <p:cNvSpPr/>
          <p:nvPr/>
        </p:nvSpPr>
        <p:spPr>
          <a:xfrm>
            <a:off x="3071813" y="3929063"/>
            <a:ext cx="4643437" cy="2714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72250"/>
            <a:ext cx="250666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รูปภาพ 5" descr="9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14313"/>
            <a:ext cx="5737225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2" t="75862" r="33566" b="20042"/>
          <a:stretch>
            <a:fillRect/>
          </a:stretch>
        </p:blipFill>
        <p:spPr bwMode="auto">
          <a:xfrm>
            <a:off x="250825" y="6557963"/>
            <a:ext cx="24066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th-TH" dirty="0" smtClean="0">
                <a:hlinkClick r:id="rId2"/>
              </a:rPr>
              <a:t/>
            </a:r>
            <a:br>
              <a:rPr lang="th-TH" dirty="0" smtClean="0">
                <a:hlinkClick r:id="rId2"/>
              </a:rPr>
            </a:br>
            <a:r>
              <a:rPr lang="th-TH" dirty="0" smtClean="0">
                <a:hlinkClick r:id="rId2"/>
              </a:rPr>
              <a:t>จับคลินิก</a:t>
            </a:r>
            <a:r>
              <a:rPr lang="th-TH" dirty="0">
                <a:hlinkClick r:id="rId2"/>
              </a:rPr>
              <a:t>ไม่ขออนุญาตบริเวณคลองหก ปทุมธานี</a:t>
            </a:r>
            <a:r>
              <a:rPr lang="th-TH" dirty="0"/>
              <a:t>.</a:t>
            </a:r>
            <a:br>
              <a:rPr lang="th-TH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th-TH" dirty="0" smtClean="0"/>
              <a:t> </a:t>
            </a:r>
            <a:r>
              <a:rPr lang="th-TH" dirty="0"/>
              <a:t>อธิบดีกรมสนับสนุนบริการสุขภาพ ร่วมกับสำนักงานสาธารณสุขจังหหวัดปทุมธานี้ และกองกำกับการ 4 กองปราบปรามการกระทำความผิดเกี่ยวกับการคุ้มครองผู้บริโภค เข้าตรวจสอบคลินิกหมอพฤหัส-หมอยิ่งยง บริเวณคลองหก จังหวัดปทุมธานี ระหว่างเข้าจับกุมมีผู้มารับบริการในคลินิกจำนวนมาก โดยคลินิกแห่งเปิดให้บริการเกี่ยวกับการรักษาโรคทั่วไป พบนายแพทย์พฤหัส กำลังตรวจรักษาคนไข้ คณะพนักงานเจ้าหน้าที่จึงได้แจ้งข้อหา ประกอบกิจการและดำเนินการสถานพยาบาลโดยไม่ได้รับอนุญาต จำคุกไม่เกิน </a:t>
            </a:r>
            <a:r>
              <a:rPr lang="th-TH" dirty="0" smtClean="0"/>
              <a:t>5 </a:t>
            </a:r>
            <a:r>
              <a:rPr lang="th-TH" dirty="0"/>
              <a:t>ปี ปรับไม่เกิน </a:t>
            </a:r>
            <a:r>
              <a:rPr lang="th-TH" dirty="0" smtClean="0"/>
              <a:t>100,000 </a:t>
            </a:r>
            <a:r>
              <a:rPr lang="th-TH" dirty="0"/>
              <a:t>บาท หรือทั้งจำทั้งปรับ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26924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may contain: 2 people, people standing and in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0"/>
            <a:ext cx="4933179" cy="657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may contain: 2 people, people standing and indo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683" y="26243"/>
            <a:ext cx="4915430" cy="655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2094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412777"/>
            <a:ext cx="8424936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sz="2800" dirty="0"/>
              <a:t>กรมสนับสนุนบริการสุขภาพ </a:t>
            </a:r>
            <a:r>
              <a:rPr lang="th-TH" sz="2800" dirty="0" smtClean="0"/>
              <a:t>ดำเนินคดี</a:t>
            </a:r>
            <a:r>
              <a:rPr lang="th-TH" sz="2800" dirty="0"/>
              <a:t>กับ นายณัฐวัสส์ อายุ 54 ปี มิได้เป็นผู้ประกอบวิชาชีพกรรม แสดงตนเป็นเป็นแพทย์ทำการตรวจวินิจฉัยอัลตราซาวด์หญิงที่มารับบริการ และจ่ายยาไมโสโปรตอล </a:t>
            </a:r>
            <a:r>
              <a:rPr lang="th-TH" sz="2800" dirty="0" smtClean="0"/>
              <a:t>จำนวน </a:t>
            </a:r>
            <a:r>
              <a:rPr lang="th-TH" sz="2800" dirty="0"/>
              <a:t>12 เม็ด และยาอาร์ยู 486 (</a:t>
            </a:r>
            <a:r>
              <a:rPr lang="en-US" sz="2800" dirty="0"/>
              <a:t>RU 486) </a:t>
            </a:r>
            <a:r>
              <a:rPr lang="th-TH" sz="2800" dirty="0"/>
              <a:t>จำนวน 8 เม็ด ที่ใช้สำหรับการทำแท้งของผู้หญิงที่ตั้งครรภ์ 1-2 เดือน ที่คลินิกแห่งหนึ่งตั้งอยู่ แขวงแสมดำ เขตบางขุนเทียน กรุงเทพมหานคร โดยนายณัฐวัสส์ฯ ได้ให้คำแนะนำการใช้ยาดังกล่าวด้วยวิธีการสอดยาเข้าในช่องคลอด จำนวน 4-6 เม็ด ไม่เกิน 6 ชั้วโมง ก็จะขับเลือดออกมา คิดค่าบริการ 6,000 บาท คณะพนักงานเจ้าหน้าที่ชุดจับกุม จึงได้แจ้งข้อกล่าวหาให้ นายณัฐวัสส์ฯ ทราบ 1. ประกอบกิจการและดำเนินการสถานพยาบาลโดยไม่ได้รับอนุญาต 2. ประกอบวิชาชีพเวชกรรมโดยไม่ได้ขึ้นทะเบียนและรับอนุญาต 3. ขายยาแผนปัจจุบันโดยไม่ได้รับอนุญาต และ4. จำหน่ายยาโดยไม่ได้ขึ้นทะเบียนตำรับยา </a:t>
            </a:r>
            <a:endParaRPr lang="th-TH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260648"/>
            <a:ext cx="8712968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sz="6600" dirty="0" smtClean="0"/>
              <a:t>		จับ</a:t>
            </a:r>
            <a:r>
              <a:rPr lang="th-TH" sz="6600" dirty="0"/>
              <a:t>คลินิก</a:t>
            </a:r>
            <a:r>
              <a:rPr lang="th-TH" sz="6600" dirty="0" smtClean="0"/>
              <a:t>ทำแท้ง</a:t>
            </a:r>
            <a:endParaRPr lang="th-TH" sz="6600" dirty="0"/>
          </a:p>
        </p:txBody>
      </p:sp>
    </p:spTree>
    <p:extLst>
      <p:ext uri="{BB962C8B-B14F-4D97-AF65-F5344CB8AC3E}">
        <p14:creationId xmlns:p14="http://schemas.microsoft.com/office/powerpoint/2010/main" val="41171574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may contain: 5 people, people sitting and in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420"/>
            <a:ext cx="4991298" cy="665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may contain: 2 people, people stan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01" y="0"/>
            <a:ext cx="5143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4783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2160</Words>
  <Application>Microsoft Office PowerPoint</Application>
  <PresentationFormat>On-screen Show (4:3)</PresentationFormat>
  <Paragraphs>250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Diseño predeterminado</vt:lpstr>
      <vt:lpstr> พระราชบัญญัติสถานพยาบาล พ.ศ. 2541 </vt:lpstr>
      <vt:lpstr>1. คำนิยามสถานพยาบาล</vt:lpstr>
      <vt:lpstr>2. ใบอนุญาต</vt:lpstr>
      <vt:lpstr>3. บุคลากรที่เกี่ยวข้อง</vt:lpstr>
      <vt:lpstr>4. ประเภทสถานพยาบาล มาตรา 14</vt:lpstr>
      <vt:lpstr>5. หน้าที่ความรับผิดชอบของผู้รับอนุญาต</vt:lpstr>
      <vt:lpstr>5. หน้าที่ความรับผิดชอบของผู้รับอนุญาต</vt:lpstr>
      <vt:lpstr>6. หน้าที่ความรับผิดชอบของผู้ดำเนินการ มาตรา 34</vt:lpstr>
      <vt:lpstr>7. หน้าที่ความรับผิดชอบร่วมกัน </vt:lpstr>
      <vt:lpstr>8. อำนาจของพนักงานเจ้าหน้าที่ มาตรา 46</vt:lpstr>
      <vt:lpstr>9. มาตรการทางปกครอง</vt:lpstr>
      <vt:lpstr>9. มาตรการทางปกครอง</vt:lpstr>
      <vt:lpstr>10. ผลของการถูกเพิกถอน มาตรา 54</vt:lpstr>
      <vt:lpstr>11. การอุทธรณ์คำสั่ง </vt:lpstr>
      <vt:lpstr>11. การอุทธรณ์คำสั่ง </vt:lpstr>
      <vt:lpstr>12. คณะกรรมการเปรียบเทียบคดี มาตรา 75</vt:lpstr>
      <vt:lpstr>13. ผลของการเปรียบเทียบคดี มาตรา 75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แนวทางและวิธีปฏิบัติงานด้านการโฆษณาสถานพยาบาล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จับคลินิกไม่ขออนุญาตบริเวณคลองหก ปทุมธานี. </vt:lpstr>
      <vt:lpstr>PowerPoint Presentation</vt:lpstr>
      <vt:lpstr>PowerPoint Presentation</vt:lpstr>
      <vt:lpstr>PowerPoint Presentation</vt:lpstr>
    </vt:vector>
  </TitlesOfParts>
  <Company>Siracusa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Mariajose</dc:creator>
  <cp:lastModifiedBy>KKD</cp:lastModifiedBy>
  <cp:revision>66</cp:revision>
  <dcterms:created xsi:type="dcterms:W3CDTF">2009-03-26T20:51:52Z</dcterms:created>
  <dcterms:modified xsi:type="dcterms:W3CDTF">2017-07-06T02:29:47Z</dcterms:modified>
</cp:coreProperties>
</file>