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35"/>
  </p:notesMasterIdLst>
  <p:handoutMasterIdLst>
    <p:handoutMasterId r:id="rId36"/>
  </p:handoutMasterIdLst>
  <p:sldIdLst>
    <p:sldId id="257" r:id="rId2"/>
    <p:sldId id="351" r:id="rId3"/>
    <p:sldId id="352" r:id="rId4"/>
    <p:sldId id="353" r:id="rId5"/>
    <p:sldId id="354" r:id="rId6"/>
    <p:sldId id="355" r:id="rId7"/>
    <p:sldId id="356" r:id="rId8"/>
    <p:sldId id="313" r:id="rId9"/>
    <p:sldId id="315" r:id="rId10"/>
    <p:sldId id="345" r:id="rId11"/>
    <p:sldId id="346" r:id="rId12"/>
    <p:sldId id="347" r:id="rId13"/>
    <p:sldId id="342" r:id="rId14"/>
    <p:sldId id="343" r:id="rId15"/>
    <p:sldId id="316" r:id="rId16"/>
    <p:sldId id="318" r:id="rId17"/>
    <p:sldId id="319" r:id="rId18"/>
    <p:sldId id="320" r:id="rId19"/>
    <p:sldId id="323" r:id="rId20"/>
    <p:sldId id="321" r:id="rId21"/>
    <p:sldId id="325" r:id="rId22"/>
    <p:sldId id="326" r:id="rId23"/>
    <p:sldId id="327" r:id="rId24"/>
    <p:sldId id="328" r:id="rId25"/>
    <p:sldId id="335" r:id="rId26"/>
    <p:sldId id="336" r:id="rId27"/>
    <p:sldId id="338" r:id="rId28"/>
    <p:sldId id="341" r:id="rId29"/>
    <p:sldId id="348" r:id="rId30"/>
    <p:sldId id="349" r:id="rId31"/>
    <p:sldId id="358" r:id="rId32"/>
    <p:sldId id="357" r:id="rId33"/>
    <p:sldId id="307" r:id="rId34"/>
  </p:sldIdLst>
  <p:sldSz cx="9144000" cy="6858000" type="screen4x3"/>
  <p:notesSz cx="6669088" cy="9928225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66"/>
    <a:srgbClr val="FFFF66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982" autoAdjust="0"/>
  </p:normalViewPr>
  <p:slideViewPr>
    <p:cSldViewPr>
      <p:cViewPr>
        <p:scale>
          <a:sx n="80" d="100"/>
          <a:sy n="80" d="100"/>
        </p:scale>
        <p:origin x="-1260" y="-2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0C7959-6ABD-411A-BF34-6BD16AD27EF9}" type="datetimeFigureOut">
              <a:rPr lang="th-TH" smtClean="0"/>
              <a:pPr/>
              <a:t>22/01/61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0FF38E-E3AD-43A3-9241-B5B3C628662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54693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741D32-8341-499C-BBB6-1385A844BD4F}" type="datetimeFigureOut">
              <a:rPr lang="th-TH" smtClean="0"/>
              <a:pPr/>
              <a:t>22/01/61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66750" y="4716463"/>
            <a:ext cx="5335588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6BB95B-33DB-4156-88EC-8EAF01ACB4C7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27355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ชื่อเรื่อง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7" name="ชื่อเรื่องรอง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30" name="ตัวยึดวันที่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92A21-4DE1-4EE3-8D94-9405AA2224B9}" type="datetimeFigureOut">
              <a:rPr lang="th-TH" smtClean="0"/>
              <a:pPr/>
              <a:t>22/01/61</a:t>
            </a:fld>
            <a:endParaRPr lang="th-TH"/>
          </a:p>
        </p:txBody>
      </p:sp>
      <p:sp>
        <p:nvSpPr>
          <p:cNvPr id="19" name="ตัวยึดท้ายกระดา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7" name="ตัวยึดหมายเลขภาพนิ่ง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E3CC7-EA2B-4A3B-9E73-1C8A1F4C558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92A21-4DE1-4EE3-8D94-9405AA2224B9}" type="datetimeFigureOut">
              <a:rPr lang="th-TH" smtClean="0"/>
              <a:pPr/>
              <a:t>22/01/61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E3CC7-EA2B-4A3B-9E73-1C8A1F4C558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92A21-4DE1-4EE3-8D94-9405AA2224B9}" type="datetimeFigureOut">
              <a:rPr lang="th-TH" smtClean="0"/>
              <a:pPr/>
              <a:t>22/01/61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E3CC7-EA2B-4A3B-9E73-1C8A1F4C558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92A21-4DE1-4EE3-8D94-9405AA2224B9}" type="datetimeFigureOut">
              <a:rPr lang="th-TH" smtClean="0"/>
              <a:pPr/>
              <a:t>22/01/61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E3CC7-EA2B-4A3B-9E73-1C8A1F4C558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เนื้อหา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92A21-4DE1-4EE3-8D94-9405AA2224B9}" type="datetimeFigureOut">
              <a:rPr lang="th-TH" smtClean="0"/>
              <a:pPr/>
              <a:t>22/01/61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E3CC7-EA2B-4A3B-9E73-1C8A1F4C558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92A21-4DE1-4EE3-8D94-9405AA2224B9}" type="datetimeFigureOut">
              <a:rPr lang="th-TH" smtClean="0"/>
              <a:pPr/>
              <a:t>22/01/61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E3CC7-EA2B-4A3B-9E73-1C8A1F4C558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92A21-4DE1-4EE3-8D94-9405AA2224B9}" type="datetimeFigureOut">
              <a:rPr lang="th-TH" smtClean="0"/>
              <a:pPr/>
              <a:t>22/01/61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E3CC7-EA2B-4A3B-9E73-1C8A1F4C558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92A21-4DE1-4EE3-8D94-9405AA2224B9}" type="datetimeFigureOut">
              <a:rPr lang="th-TH" smtClean="0"/>
              <a:pPr/>
              <a:t>22/01/61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E3CC7-EA2B-4A3B-9E73-1C8A1F4C558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ตัดและมนมุมสี่เหลี่ยมหนึ่งมุม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สามเหลี่ยมมุมฉาก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92A21-4DE1-4EE3-8D94-9405AA2224B9}" type="datetimeFigureOut">
              <a:rPr lang="th-TH" smtClean="0"/>
              <a:pPr/>
              <a:t>22/01/61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88E3CC7-EA2B-4A3B-9E73-1C8A1F4C5583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10" name="รูปแบบอิสระ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รูปแบบอิสระ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92A21-4DE1-4EE3-8D94-9405AA2224B9}" type="datetimeFigureOut">
              <a:rPr lang="th-TH" smtClean="0"/>
              <a:pPr/>
              <a:t>22/01/61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E3CC7-EA2B-4A3B-9E73-1C8A1F4C558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92A21-4DE1-4EE3-8D94-9405AA2224B9}" type="datetimeFigureOut">
              <a:rPr lang="th-TH" smtClean="0"/>
              <a:pPr/>
              <a:t>22/01/61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E3CC7-EA2B-4A3B-9E73-1C8A1F4C558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รูปแบบอิสระ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รูปแบบอิสระ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ตัวยึดชื่อเรื่อง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0" name="ตัวยึดข้อความ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10" name="ตัวยึดวันที่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6792A21-4DE1-4EE3-8D94-9405AA2224B9}" type="datetimeFigureOut">
              <a:rPr lang="th-TH" smtClean="0"/>
              <a:pPr/>
              <a:t>22/01/61</a:t>
            </a:fld>
            <a:endParaRPr lang="th-TH"/>
          </a:p>
        </p:txBody>
      </p:sp>
      <p:sp>
        <p:nvSpPr>
          <p:cNvPr id="22" name="ตัวยึดท้ายกระดาษ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18" name="ตัวยึดหมายเลขภาพนิ่ง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88E3CC7-EA2B-4A3B-9E73-1C8A1F4C5583}" type="slidenum">
              <a:rPr lang="th-TH" smtClean="0"/>
              <a:pPr/>
              <a:t>‹#›</a:t>
            </a:fld>
            <a:endParaRPr lang="th-TH"/>
          </a:p>
        </p:txBody>
      </p:sp>
      <p:grpSp>
        <p:nvGrpSpPr>
          <p:cNvPr id="2" name="กลุ่ม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รูปแบบอิสระ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รูปแบบอิสระ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jpeg"/><Relationship Id="rId4" Type="http://schemas.openxmlformats.org/officeDocument/2006/relationships/image" Target="../media/image2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1285908"/>
            <a:ext cx="9144000" cy="3929090"/>
          </a:xfrm>
        </p:spPr>
        <p:txBody>
          <a:bodyPr>
            <a:noAutofit/>
          </a:bodyPr>
          <a:lstStyle/>
          <a:p>
            <a:pPr algn="ctr"/>
            <a:r>
              <a:rPr lang="th-TH" sz="3600" dirty="0" smtClean="0">
                <a:solidFill>
                  <a:srgbClr val="FFFF00"/>
                </a:solidFill>
                <a:effectLst/>
                <a:cs typeface="+mn-cs"/>
              </a:rPr>
              <a:t>แนวทางการจัด</a:t>
            </a:r>
            <a:br>
              <a:rPr lang="th-TH" sz="3600" dirty="0" smtClean="0">
                <a:solidFill>
                  <a:srgbClr val="FFFF00"/>
                </a:solidFill>
                <a:effectLst/>
                <a:cs typeface="+mn-cs"/>
              </a:rPr>
            </a:br>
            <a:r>
              <a:rPr lang="th-TH" sz="3600" dirty="0" smtClean="0">
                <a:solidFill>
                  <a:srgbClr val="FFFF00"/>
                </a:solidFill>
                <a:effectLst/>
                <a:cs typeface="+mn-cs"/>
              </a:rPr>
              <a:t>มาตรฐานเพื่อให้เป็นไปตามกฏกระทรวง</a:t>
            </a:r>
            <a:endParaRPr lang="th-TH" sz="3600" dirty="0">
              <a:solidFill>
                <a:srgbClr val="FFFF00"/>
              </a:solidFill>
              <a:effectLst/>
              <a:latin typeface="TH SarabunIT๙" pitchFamily="34" charset="-34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7158" y="2928934"/>
            <a:ext cx="8429684" cy="3571900"/>
          </a:xfrm>
        </p:spPr>
        <p:txBody>
          <a:bodyPr>
            <a:noAutofit/>
          </a:bodyPr>
          <a:lstStyle/>
          <a:p>
            <a:r>
              <a:rPr lang="th-TH" sz="4000" b="1" dirty="0" smtClean="0">
                <a:solidFill>
                  <a:srgbClr val="002060"/>
                </a:solidFill>
                <a:latin typeface="TH SarabunIT๙" pitchFamily="34" charset="-34"/>
              </a:rPr>
              <a:t> </a:t>
            </a:r>
          </a:p>
          <a:p>
            <a:r>
              <a:rPr lang="th-TH" sz="3200" b="1" dirty="0" err="1" smtClean="0">
                <a:latin typeface="TH SarabunIT๙" pitchFamily="34" charset="-34"/>
              </a:rPr>
              <a:t>ภญ</a:t>
            </a:r>
            <a:r>
              <a:rPr lang="th-TH" sz="3200" b="1" dirty="0" smtClean="0">
                <a:latin typeface="TH SarabunIT๙" pitchFamily="34" charset="-34"/>
              </a:rPr>
              <a:t>.</a:t>
            </a:r>
            <a:r>
              <a:rPr lang="th-TH" sz="3200" b="1" dirty="0" err="1" smtClean="0">
                <a:latin typeface="TH SarabunIT๙" pitchFamily="34" charset="-34"/>
              </a:rPr>
              <a:t>เมธัสพิดา</a:t>
            </a:r>
            <a:r>
              <a:rPr lang="th-TH" sz="3200" b="1" dirty="0" smtClean="0">
                <a:latin typeface="TH SarabunIT๙" pitchFamily="34" charset="-34"/>
              </a:rPr>
              <a:t> จรัสสินวิชัย</a:t>
            </a:r>
          </a:p>
          <a:p>
            <a:r>
              <a:rPr lang="th-TH" sz="3200" b="1" dirty="0" smtClean="0">
                <a:latin typeface="TH SarabunIT๙" pitchFamily="34" charset="-34"/>
              </a:rPr>
              <a:t>เภสัชกรชำนาญการ</a:t>
            </a:r>
          </a:p>
          <a:p>
            <a:r>
              <a:rPr lang="th-TH" sz="3200" b="1" dirty="0" smtClean="0">
                <a:latin typeface="TH SarabunIT๙" pitchFamily="34" charset="-34"/>
              </a:rPr>
              <a:t>กลุ่มงานคุ้มครองผู้บริโภค</a:t>
            </a:r>
          </a:p>
          <a:p>
            <a:r>
              <a:rPr lang="th-TH" sz="3200" b="1" dirty="0" smtClean="0">
                <a:latin typeface="TH SarabunIT๙" pitchFamily="34" charset="-34"/>
              </a:rPr>
              <a:t>สำนักงานสาธารณสุขจังหวัดนครราชสีมา</a:t>
            </a:r>
          </a:p>
        </p:txBody>
      </p:sp>
      <p:sp>
        <p:nvSpPr>
          <p:cNvPr id="28674" name="AutoShape 2" descr="ผลการค้นหารูปภาพสำหรับ โลโก้กรมสนับสนุนบริการสุขภาพ"/>
          <p:cNvSpPr>
            <a:spLocks noChangeAspect="1" noChangeArrowheads="1"/>
          </p:cNvSpPr>
          <p:nvPr/>
        </p:nvSpPr>
        <p:spPr bwMode="auto">
          <a:xfrm>
            <a:off x="190500" y="-623888"/>
            <a:ext cx="1638300" cy="857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3200" dirty="0" err="1" smtClean="0">
                <a:solidFill>
                  <a:schemeClr val="accent3">
                    <a:lumMod val="50000"/>
                  </a:schemeClr>
                </a:solidFill>
              </a:rPr>
              <a:t>กําหนด</a:t>
            </a:r>
            <a:r>
              <a:rPr lang="th-TH" sz="3200" dirty="0">
                <a:solidFill>
                  <a:schemeClr val="accent3">
                    <a:lumMod val="50000"/>
                  </a:schemeClr>
                </a:solidFill>
              </a:rPr>
              <a:t>ลักษณะของสถานพยาบาลและลักษณะการให้บริการของสถานพยาบาล พ.ศ. </a:t>
            </a:r>
            <a:r>
              <a:rPr lang="th-TH" sz="3200" dirty="0" smtClean="0">
                <a:solidFill>
                  <a:schemeClr val="accent3">
                    <a:lumMod val="50000"/>
                  </a:schemeClr>
                </a:solidFill>
              </a:rPr>
              <a:t>๒๕๕๘</a:t>
            </a:r>
          </a:p>
          <a:p>
            <a:r>
              <a:rPr lang="th-TH" sz="3200" b="1" dirty="0">
                <a:solidFill>
                  <a:schemeClr val="accent3">
                    <a:lumMod val="50000"/>
                  </a:schemeClr>
                </a:solidFill>
              </a:rPr>
              <a:t>“สถานพยาบาลประเภทที่ไม่รับผู้ป่วยไว้ค้างคืน” </a:t>
            </a:r>
            <a:r>
              <a:rPr lang="th-TH" sz="3200" dirty="0">
                <a:solidFill>
                  <a:schemeClr val="accent3">
                    <a:lumMod val="50000"/>
                  </a:schemeClr>
                </a:solidFill>
              </a:rPr>
              <a:t>หมายความว่า สถานพยาบาล</a:t>
            </a:r>
            <a:r>
              <a:rPr lang="th-TH" sz="3200" b="1" dirty="0">
                <a:solidFill>
                  <a:schemeClr val="accent3">
                    <a:lumMod val="50000"/>
                  </a:schemeClr>
                </a:solidFill>
              </a:rPr>
              <a:t>ประเภทคลินิก </a:t>
            </a:r>
            <a:r>
              <a:rPr lang="th-TH" sz="3200" dirty="0">
                <a:solidFill>
                  <a:schemeClr val="accent3">
                    <a:lumMod val="50000"/>
                  </a:schemeClr>
                </a:solidFill>
              </a:rPr>
              <a:t>ตามกฎกระทรวงนี้ </a:t>
            </a:r>
            <a:endParaRPr lang="th-TH" sz="3200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th-TH" sz="3200" b="1" dirty="0" smtClean="0">
                <a:solidFill>
                  <a:schemeClr val="accent3">
                    <a:lumMod val="50000"/>
                  </a:schemeClr>
                </a:solidFill>
              </a:rPr>
              <a:t>“</a:t>
            </a:r>
            <a:r>
              <a:rPr lang="th-TH" sz="3200" b="1" dirty="0">
                <a:solidFill>
                  <a:schemeClr val="accent3">
                    <a:lumMod val="50000"/>
                  </a:schemeClr>
                </a:solidFill>
              </a:rPr>
              <a:t>สถานพยาบาลประเภทที่รับผู้ป่วยไว้ค้างคืน” </a:t>
            </a:r>
            <a:r>
              <a:rPr lang="th-TH" sz="3200" dirty="0">
                <a:solidFill>
                  <a:schemeClr val="accent3">
                    <a:lumMod val="50000"/>
                  </a:schemeClr>
                </a:solidFill>
              </a:rPr>
              <a:t>หมายความว่า สถานพยาบาล</a:t>
            </a:r>
            <a:r>
              <a:rPr lang="th-TH" sz="3200" b="1" dirty="0">
                <a:solidFill>
                  <a:schemeClr val="accent3">
                    <a:lumMod val="50000"/>
                  </a:schemeClr>
                </a:solidFill>
              </a:rPr>
              <a:t>ประเภทโรงพยาบาล </a:t>
            </a:r>
            <a:r>
              <a:rPr lang="th-TH" sz="3200" dirty="0">
                <a:solidFill>
                  <a:schemeClr val="accent3">
                    <a:lumMod val="50000"/>
                  </a:schemeClr>
                </a:solidFill>
              </a:rPr>
              <a:t>ตามกฎกระทรวง</a:t>
            </a:r>
            <a:r>
              <a:rPr lang="th-TH" sz="3200" dirty="0" smtClean="0">
                <a:solidFill>
                  <a:schemeClr val="accent3">
                    <a:lumMod val="50000"/>
                  </a:schemeClr>
                </a:solidFill>
              </a:rPr>
              <a:t>นี้</a:t>
            </a:r>
            <a:endParaRPr lang="th-TH" sz="3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4800" dirty="0" smtClean="0"/>
              <a:t>กฎกระทรวง</a:t>
            </a:r>
            <a:endParaRPr lang="th-TH" sz="4800" dirty="0"/>
          </a:p>
        </p:txBody>
      </p:sp>
    </p:spTree>
    <p:extLst>
      <p:ext uri="{BB962C8B-B14F-4D97-AF65-F5344CB8AC3E}">
        <p14:creationId xmlns:p14="http://schemas.microsoft.com/office/powerpoint/2010/main" val="89015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4000" b="1" dirty="0">
                <a:latin typeface="Browallia New" pitchFamily="34" charset="-34"/>
                <a:cs typeface="Browallia New" pitchFamily="34" charset="-34"/>
              </a:rPr>
              <a:t>กฎกระทรวงกำหนดวิชาชีพและจำนวนผู้ประกอบวิชาชีพในสถานพยาบาล พ.ศ. </a:t>
            </a:r>
            <a:r>
              <a:rPr lang="th-TH" sz="4000" b="1" dirty="0">
                <a:latin typeface="TH NiramitIT๙ " pitchFamily="2" charset="-34"/>
                <a:cs typeface="TH NiramitIT๙ " pitchFamily="2" charset="-34"/>
              </a:rPr>
              <a:t>2558</a:t>
            </a:r>
            <a:endParaRPr lang="th-TH" sz="4000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sz="2800" b="1" dirty="0">
                <a:solidFill>
                  <a:schemeClr val="accent3">
                    <a:lumMod val="50000"/>
                  </a:schemeClr>
                </a:solidFill>
              </a:rPr>
              <a:t>“คลินิกเวชกรรม” </a:t>
            </a:r>
            <a:r>
              <a:rPr lang="th-TH" sz="2800" dirty="0"/>
              <a:t>หมายความว่า คลินิกที่จัดให้มีการประกอบวิชาชีพเวชกรรม ซึ่ง</a:t>
            </a:r>
            <a:r>
              <a:rPr lang="th-TH" sz="2800" dirty="0" err="1"/>
              <a:t>ดําเนินการ</a:t>
            </a:r>
            <a:r>
              <a:rPr lang="th-TH" sz="2800" dirty="0"/>
              <a:t> โดยผู้ประกอบวิชาชีพเวชกรรม </a:t>
            </a:r>
          </a:p>
          <a:p>
            <a:r>
              <a:rPr lang="th-TH" sz="2800" b="1" dirty="0">
                <a:solidFill>
                  <a:schemeClr val="accent3">
                    <a:lumMod val="50000"/>
                  </a:schemeClr>
                </a:solidFill>
              </a:rPr>
              <a:t>“คลินิกทันตก</a:t>
            </a:r>
            <a:r>
              <a:rPr lang="th-TH" sz="2800" b="1" dirty="0" err="1">
                <a:solidFill>
                  <a:schemeClr val="accent3">
                    <a:lumMod val="50000"/>
                  </a:schemeClr>
                </a:solidFill>
              </a:rPr>
              <a:t>รรม</a:t>
            </a:r>
            <a:r>
              <a:rPr lang="th-TH" sz="2800" b="1" dirty="0">
                <a:solidFill>
                  <a:schemeClr val="accent3">
                    <a:lumMod val="50000"/>
                  </a:schemeClr>
                </a:solidFill>
              </a:rPr>
              <a:t>” </a:t>
            </a:r>
            <a:r>
              <a:rPr lang="th-TH" sz="2800" dirty="0"/>
              <a:t>หมายความว่า คลินิกที่จัดให้มีการประกอบวิชาชีพทันตก</a:t>
            </a:r>
            <a:r>
              <a:rPr lang="th-TH" sz="2800" dirty="0" err="1"/>
              <a:t>รรม</a:t>
            </a:r>
            <a:r>
              <a:rPr lang="th-TH" sz="2800" dirty="0"/>
              <a:t> ซึ่ง</a:t>
            </a:r>
            <a:r>
              <a:rPr lang="th-TH" sz="2800" dirty="0" err="1"/>
              <a:t>ดําเนินการ</a:t>
            </a:r>
            <a:r>
              <a:rPr lang="th-TH" sz="2800" dirty="0"/>
              <a:t> โดยผู้ประกอบวิชาชีพทันตก</a:t>
            </a:r>
            <a:r>
              <a:rPr lang="th-TH" sz="2800" dirty="0" err="1"/>
              <a:t>รรม</a:t>
            </a:r>
            <a:r>
              <a:rPr lang="th-TH" sz="2800" dirty="0"/>
              <a:t> </a:t>
            </a:r>
          </a:p>
          <a:p>
            <a:r>
              <a:rPr lang="th-TH" sz="2800" b="1" dirty="0">
                <a:solidFill>
                  <a:schemeClr val="accent3">
                    <a:lumMod val="50000"/>
                  </a:schemeClr>
                </a:solidFill>
              </a:rPr>
              <a:t>“คลินิกการพยาบาลและการผดุงครรภ์” </a:t>
            </a:r>
            <a:r>
              <a:rPr lang="th-TH" sz="2800" dirty="0"/>
              <a:t>หมายความว่า คลินิกที่จัดให้มีการประกอบวิชาชีพการพยาบาล และการประกอบวิชาชีพการผดุงครรภ์ ซึ่ง</a:t>
            </a:r>
            <a:r>
              <a:rPr lang="th-TH" sz="2800" dirty="0" err="1"/>
              <a:t>ดําเนินการ</a:t>
            </a:r>
            <a:r>
              <a:rPr lang="th-TH" sz="2800" dirty="0"/>
              <a:t>โดยผู้ประกอบวิชาชีพการพยาบาลและการผดุงครรภ์ ชั้นหนึ่ง </a:t>
            </a:r>
            <a:endParaRPr lang="th-TH" sz="2800" dirty="0" smtClean="0"/>
          </a:p>
          <a:p>
            <a:r>
              <a:rPr lang="th-TH" sz="2800" b="1" dirty="0">
                <a:solidFill>
                  <a:schemeClr val="accent3">
                    <a:lumMod val="50000"/>
                  </a:schemeClr>
                </a:solidFill>
              </a:rPr>
              <a:t>“คลินิก</a:t>
            </a:r>
            <a:r>
              <a:rPr lang="th-TH" sz="2800" b="1" dirty="0" err="1">
                <a:solidFill>
                  <a:schemeClr val="accent3">
                    <a:lumMod val="50000"/>
                  </a:schemeClr>
                </a:solidFill>
              </a:rPr>
              <a:t>กายภาพบําบัด</a:t>
            </a:r>
            <a:r>
              <a:rPr lang="th-TH" sz="2800" b="1" dirty="0">
                <a:solidFill>
                  <a:schemeClr val="accent3">
                    <a:lumMod val="50000"/>
                  </a:schemeClr>
                </a:solidFill>
              </a:rPr>
              <a:t>” </a:t>
            </a:r>
            <a:r>
              <a:rPr lang="th-TH" sz="2800" dirty="0"/>
              <a:t>หมายความว่า คลินิกที่จัดให้มีการประกอบวิชาชีพ</a:t>
            </a:r>
            <a:r>
              <a:rPr lang="th-TH" sz="2800" dirty="0" err="1"/>
              <a:t>กายภาพบําบัด</a:t>
            </a:r>
            <a:r>
              <a:rPr lang="th-TH" sz="2800" dirty="0"/>
              <a:t> ซึ่ง</a:t>
            </a:r>
            <a:r>
              <a:rPr lang="th-TH" sz="2800" dirty="0" err="1"/>
              <a:t>ดําเนินการ</a:t>
            </a:r>
            <a:r>
              <a:rPr lang="th-TH" sz="2800" dirty="0"/>
              <a:t>โดยผู้ประกอบวิชาชีพ</a:t>
            </a:r>
            <a:r>
              <a:rPr lang="th-TH" sz="2800" dirty="0" err="1"/>
              <a:t>กายภาพบําบัด</a:t>
            </a:r>
            <a:r>
              <a:rPr lang="th-TH" sz="2800" dirty="0"/>
              <a:t> </a:t>
            </a:r>
          </a:p>
          <a:p>
            <a:endParaRPr lang="th-TH" sz="2800" dirty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606017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ประเภทคลินิก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2400" b="1" dirty="0" smtClean="0">
                <a:solidFill>
                  <a:schemeClr val="accent3">
                    <a:lumMod val="50000"/>
                  </a:schemeClr>
                </a:solidFill>
              </a:rPr>
              <a:t>“</a:t>
            </a:r>
            <a:r>
              <a:rPr lang="th-TH" sz="2400" b="1" dirty="0">
                <a:solidFill>
                  <a:schemeClr val="accent3">
                    <a:lumMod val="50000"/>
                  </a:schemeClr>
                </a:solidFill>
              </a:rPr>
              <a:t>คลินิกเทคนิคการแพทย์” </a:t>
            </a:r>
            <a:r>
              <a:rPr lang="th-TH" sz="2400" dirty="0"/>
              <a:t>หมายความว่า คลินิกที่จัดให้มีการประกอบวิชาชีพเทคนิคการแพทย์ ซึ่ง</a:t>
            </a:r>
            <a:r>
              <a:rPr lang="th-TH" sz="2400" dirty="0" err="1"/>
              <a:t>ดําเนินการ</a:t>
            </a:r>
            <a:r>
              <a:rPr lang="th-TH" sz="2400" dirty="0"/>
              <a:t>โดยผู้ประกอบวิชาชีพเทคนิคการแพทย์</a:t>
            </a:r>
          </a:p>
          <a:p>
            <a:r>
              <a:rPr lang="th-TH" sz="2400" b="1" dirty="0">
                <a:solidFill>
                  <a:schemeClr val="accent3">
                    <a:lumMod val="50000"/>
                  </a:schemeClr>
                </a:solidFill>
              </a:rPr>
              <a:t>“คลินิกการแพทย์แผนไทย” </a:t>
            </a:r>
            <a:r>
              <a:rPr lang="th-TH" sz="2400" dirty="0"/>
              <a:t>หมายความว่า คลินิกที่จัดให้มีการประกอบวิชาชีพการแพทย์แผนไทย หรือการประกอบวิชาชีพการแพทย์แผนไทยประยุกต์ ซึ่ง</a:t>
            </a:r>
            <a:r>
              <a:rPr lang="th-TH" sz="2400" dirty="0" err="1"/>
              <a:t>ดําเนินการ</a:t>
            </a:r>
            <a:r>
              <a:rPr lang="th-TH" sz="2400" dirty="0"/>
              <a:t>โดยผู้ประกอบวิชาชีพการแพทย์แผนไทย หรือผู้ประกอบวิชาชีพการแพทย์แผนไทยประยุกต์ แล้วแต่กรณี </a:t>
            </a:r>
          </a:p>
          <a:p>
            <a:r>
              <a:rPr lang="th-TH" sz="2400" b="1" dirty="0">
                <a:solidFill>
                  <a:schemeClr val="accent3">
                    <a:lumMod val="50000"/>
                  </a:schemeClr>
                </a:solidFill>
              </a:rPr>
              <a:t>“คลินิกเฉพาะทาง” </a:t>
            </a:r>
            <a:r>
              <a:rPr lang="th-TH" sz="2400" dirty="0"/>
              <a:t>หมายความว่า คลินิกที่จัดให้มีการประกอบวิชาชีพเฉพาะทางด้านเวชกรรม หรือทันตก</a:t>
            </a:r>
            <a:r>
              <a:rPr lang="th-TH" sz="2400" dirty="0" err="1"/>
              <a:t>รรม</a:t>
            </a:r>
            <a:r>
              <a:rPr lang="th-TH" sz="2400" dirty="0"/>
              <a:t> หรือการพยาบาลและการผดุงครรภ์ ซึ่ง</a:t>
            </a:r>
            <a:r>
              <a:rPr lang="th-TH" sz="2400" dirty="0" err="1"/>
              <a:t>ดําเนินการ</a:t>
            </a:r>
            <a:r>
              <a:rPr lang="th-TH" sz="2400" dirty="0"/>
              <a:t>โดยผู้ประกอบวิชาชีพเวชกรรม หรือผู้ประกอบวิชาชีพทันตก</a:t>
            </a:r>
            <a:r>
              <a:rPr lang="th-TH" sz="2400" dirty="0" err="1"/>
              <a:t>รรม</a:t>
            </a:r>
            <a:r>
              <a:rPr lang="th-TH" sz="2400" dirty="0"/>
              <a:t> หรือผู้ประกอบวิชาชีพการพยาบาลและการผดุงครรภ์และผู้ประกอบ วิชาชีพนั้นต้องได้รับวุฒิบัตรหรือหนังสืออนุมัติจาก</a:t>
            </a:r>
            <a:r>
              <a:rPr lang="th-TH" sz="2400" dirty="0" err="1"/>
              <a:t>แพทย</a:t>
            </a:r>
            <a:r>
              <a:rPr lang="th-TH" sz="2400" dirty="0"/>
              <a:t>สภา หรือ</a:t>
            </a:r>
            <a:r>
              <a:rPr lang="th-TH" sz="2400" dirty="0" err="1"/>
              <a:t>ทันตแพทย</a:t>
            </a:r>
            <a:r>
              <a:rPr lang="th-TH" sz="2400" dirty="0"/>
              <a:t>สภา หรือสภาการพยาบาล แล้วแต่กรณี </a:t>
            </a:r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878678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ประเภทคลินิก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h-TH" b="1" dirty="0">
                <a:solidFill>
                  <a:schemeClr val="accent3">
                    <a:lumMod val="50000"/>
                  </a:schemeClr>
                </a:solidFill>
              </a:rPr>
              <a:t>“</a:t>
            </a:r>
            <a:r>
              <a:rPr lang="th-TH" b="1" dirty="0" err="1">
                <a:solidFill>
                  <a:schemeClr val="accent3">
                    <a:lumMod val="50000"/>
                  </a:schemeClr>
                </a:solidFill>
              </a:rPr>
              <a:t>สห</a:t>
            </a:r>
            <a:r>
              <a:rPr lang="th-TH" b="1" dirty="0">
                <a:solidFill>
                  <a:schemeClr val="accent3">
                    <a:lumMod val="50000"/>
                  </a:schemeClr>
                </a:solidFill>
              </a:rPr>
              <a:t>คลินิก” </a:t>
            </a:r>
            <a:r>
              <a:rPr lang="th-TH" dirty="0"/>
              <a:t>หมายความว่า คลินิกที่จัดให้มีการประกอบวิชาชีพเวชกรรม ทันตก</a:t>
            </a:r>
            <a:r>
              <a:rPr lang="th-TH" dirty="0" err="1"/>
              <a:t>รรม</a:t>
            </a:r>
            <a:r>
              <a:rPr lang="th-TH" dirty="0"/>
              <a:t> การพยาบาล การผดุงครรภ์ </a:t>
            </a:r>
            <a:r>
              <a:rPr lang="th-TH" dirty="0" err="1"/>
              <a:t>กายภาพบําบัด</a:t>
            </a:r>
            <a:r>
              <a:rPr lang="th-TH" dirty="0"/>
              <a:t> เทคนิคการแพทย์ การแพทย์แผนไทย การแพทย์แผนไทยประยุกต์ และการประกอบโรคศิลปะ ตั้งแต่สองลักษณะขึ้นไป ซึ่ง</a:t>
            </a:r>
            <a:r>
              <a:rPr lang="th-TH" dirty="0" err="1"/>
              <a:t>ดําเนินการ</a:t>
            </a:r>
            <a:r>
              <a:rPr lang="th-TH" dirty="0"/>
              <a:t>โดยผู้ประกอบวิชาชีพหรือผู้ประกอบ โรคศิลปะสาขาใดสาขาหนึ่ง โดย</a:t>
            </a:r>
            <a:r>
              <a:rPr lang="th-TH" dirty="0" err="1"/>
              <a:t>ผู้ดําเนินการ</a:t>
            </a:r>
            <a:r>
              <a:rPr lang="th-TH" dirty="0"/>
              <a:t>ต้องเป็นบุคคลที่ผู้อนุญาตประกาศ</a:t>
            </a:r>
            <a:r>
              <a:rPr lang="th-TH" dirty="0" err="1"/>
              <a:t>กําหนด</a:t>
            </a:r>
            <a:r>
              <a:rPr lang="th-TH" dirty="0"/>
              <a:t>โดย</a:t>
            </a:r>
            <a:r>
              <a:rPr lang="th-TH" dirty="0" err="1"/>
              <a:t>คําแนะนํา</a:t>
            </a:r>
            <a:r>
              <a:rPr lang="th-TH" dirty="0"/>
              <a:t> ของคณะกรรมการสถานพยาบาล</a:t>
            </a:r>
          </a:p>
          <a:p>
            <a:r>
              <a:rPr lang="th-TH" b="1" dirty="0">
                <a:solidFill>
                  <a:schemeClr val="accent3">
                    <a:lumMod val="50000"/>
                  </a:schemeClr>
                </a:solidFill>
              </a:rPr>
              <a:t>“คลินิกการประกอบโรคศิลปะ” </a:t>
            </a:r>
            <a:r>
              <a:rPr lang="th-TH" dirty="0"/>
              <a:t>หมายความว่า คลินิกที่จัดให้มีการประกอบโรคศิลปะตามกฎหมาย ว่าด้วยการประกอบโรคศิลปะ ซึ่ง</a:t>
            </a:r>
            <a:r>
              <a:rPr lang="th-TH" dirty="0" err="1"/>
              <a:t>ดําเนินการ</a:t>
            </a:r>
            <a:r>
              <a:rPr lang="th-TH" dirty="0"/>
              <a:t>โดยผู้ประกอบโรคศิลปะสาขานั้น ๆ </a:t>
            </a:r>
            <a:r>
              <a:rPr lang="th-TH" dirty="0" smtClean="0"/>
              <a:t>ได้แก่ กิจกรรมบำบัด</a:t>
            </a:r>
            <a:r>
              <a:rPr lang="en-US" dirty="0" smtClean="0"/>
              <a:t>, </a:t>
            </a:r>
            <a:r>
              <a:rPr lang="th-TH" dirty="0" smtClean="0"/>
              <a:t>การแก้ไขความผิดปกติของการสื่อความหมาย</a:t>
            </a:r>
            <a:r>
              <a:rPr lang="en-US" dirty="0" smtClean="0"/>
              <a:t>,</a:t>
            </a:r>
            <a:r>
              <a:rPr lang="th-TH" dirty="0" smtClean="0"/>
              <a:t>เทคโนโลยีหัวใจและทรวงอก</a:t>
            </a:r>
            <a:r>
              <a:rPr lang="en-US" dirty="0" smtClean="0"/>
              <a:t>, </a:t>
            </a:r>
            <a:r>
              <a:rPr lang="th-TH" dirty="0" smtClean="0"/>
              <a:t>การแพทย์แผนจีน</a:t>
            </a:r>
            <a:r>
              <a:rPr lang="en-US" dirty="0" smtClean="0"/>
              <a:t>, </a:t>
            </a:r>
            <a:r>
              <a:rPr lang="th-TH" dirty="0" smtClean="0"/>
              <a:t>รังสีเทคนิค</a:t>
            </a:r>
            <a:r>
              <a:rPr lang="en-US" dirty="0" smtClean="0"/>
              <a:t>,</a:t>
            </a:r>
            <a:r>
              <a:rPr lang="th-TH" dirty="0" smtClean="0"/>
              <a:t> กายอุปกรณ์ และจิตวิทยา</a:t>
            </a:r>
            <a:endParaRPr lang="th-TH" dirty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551579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การตั้งชื่อสถานพยาบาล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/>
              <a:t>คลินิกเวชกรรม ให้มีคำว่า </a:t>
            </a:r>
            <a:r>
              <a:rPr lang="en-US" dirty="0"/>
              <a:t>“</a:t>
            </a:r>
            <a:r>
              <a:rPr lang="th-TH" dirty="0"/>
              <a:t>คลินิกเวช</a:t>
            </a:r>
            <a:r>
              <a:rPr lang="th-TH" dirty="0" smtClean="0"/>
              <a:t>กรรม</a:t>
            </a:r>
            <a:r>
              <a:rPr lang="en-US" dirty="0" smtClean="0"/>
              <a:t>……” </a:t>
            </a:r>
            <a:endParaRPr lang="en-US" dirty="0"/>
          </a:p>
          <a:p>
            <a:r>
              <a:rPr lang="th-TH" dirty="0"/>
              <a:t>คลินิกเฉพาะทางด้านเวช</a:t>
            </a:r>
            <a:r>
              <a:rPr lang="th-TH" dirty="0" smtClean="0"/>
              <a:t>กรรมให้มีคำว่า คลินิก</a:t>
            </a:r>
            <a:r>
              <a:rPr lang="th-TH" dirty="0"/>
              <a:t>เฉพาะทางด้านเวชกรรม</a:t>
            </a:r>
            <a:r>
              <a:rPr lang="th-TH" dirty="0" smtClean="0"/>
              <a:t>ต่อด้วยสาขาที่ได้รับอนุมัติเฉพาะทาง เช่น </a:t>
            </a:r>
            <a:r>
              <a:rPr lang="en-US" dirty="0"/>
              <a:t>“</a:t>
            </a:r>
            <a:r>
              <a:rPr lang="th-TH" dirty="0"/>
              <a:t>คลินิกเฉพาะทางด้านเวชกรรมสูติศาสตร์และนรีเวชวิทยา</a:t>
            </a:r>
            <a:r>
              <a:rPr lang="th-TH" dirty="0" smtClean="0"/>
              <a:t>.............</a:t>
            </a:r>
            <a:endParaRPr lang="th-TH" dirty="0"/>
          </a:p>
          <a:p>
            <a:r>
              <a:rPr lang="th-TH" dirty="0"/>
              <a:t>คลินิกทันตก</a:t>
            </a:r>
            <a:r>
              <a:rPr lang="th-TH" dirty="0" err="1"/>
              <a:t>รรม</a:t>
            </a:r>
            <a:r>
              <a:rPr lang="th-TH" dirty="0"/>
              <a:t> ให้มีคำว่า </a:t>
            </a:r>
            <a:r>
              <a:rPr lang="en-US" dirty="0"/>
              <a:t>“</a:t>
            </a:r>
            <a:r>
              <a:rPr lang="th-TH" dirty="0"/>
              <a:t>คลินิกทันตก</a:t>
            </a:r>
            <a:r>
              <a:rPr lang="th-TH" dirty="0" err="1" smtClean="0"/>
              <a:t>รรม</a:t>
            </a:r>
            <a:r>
              <a:rPr lang="en-US" dirty="0" smtClean="0"/>
              <a:t>………”</a:t>
            </a:r>
            <a:endParaRPr lang="en-US" dirty="0"/>
          </a:p>
          <a:p>
            <a:r>
              <a:rPr lang="th-TH" dirty="0"/>
              <a:t>คลินิกเฉพาะทางด้านทันตก</a:t>
            </a:r>
            <a:r>
              <a:rPr lang="th-TH" dirty="0" err="1"/>
              <a:t>รรม</a:t>
            </a:r>
            <a:r>
              <a:rPr lang="th-TH" dirty="0"/>
              <a:t> ให้มีคำว่า </a:t>
            </a:r>
            <a:r>
              <a:rPr lang="en-US" dirty="0"/>
              <a:t>“</a:t>
            </a:r>
            <a:r>
              <a:rPr lang="th-TH" dirty="0"/>
              <a:t>คลินิกเฉพาะทางด้านทันตก</a:t>
            </a:r>
            <a:r>
              <a:rPr lang="th-TH" dirty="0" err="1" smtClean="0"/>
              <a:t>รรม</a:t>
            </a:r>
            <a:r>
              <a:rPr lang="th-TH" dirty="0"/>
              <a:t>ต่อด้วยสาขาที่ได้รับอนุมัติเฉพาะทาง เช่น </a:t>
            </a:r>
            <a:r>
              <a:rPr lang="en-US" dirty="0"/>
              <a:t>“</a:t>
            </a:r>
            <a:r>
              <a:rPr lang="th-TH" dirty="0"/>
              <a:t>คลินิกเฉพาะ</a:t>
            </a:r>
            <a:r>
              <a:rPr lang="th-TH" dirty="0" smtClean="0"/>
              <a:t>ทางด้านทันตก</a:t>
            </a:r>
            <a:r>
              <a:rPr lang="th-TH" dirty="0" err="1" smtClean="0"/>
              <a:t>รรมปริทันต</a:t>
            </a:r>
            <a:r>
              <a:rPr lang="th-TH" dirty="0"/>
              <a:t>วิทยา</a:t>
            </a:r>
            <a:r>
              <a:rPr lang="th-TH" dirty="0" smtClean="0"/>
              <a:t>.............</a:t>
            </a:r>
            <a:endParaRPr lang="th-TH" dirty="0"/>
          </a:p>
          <a:p>
            <a:endParaRPr lang="th-TH" dirty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1022098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การตั้งชื่อสถานพยาบาล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h-TH" dirty="0"/>
              <a:t>คลินิกการพยาบาลและการผดุงครรภ์ ให้มีคำว่า </a:t>
            </a:r>
            <a:r>
              <a:rPr lang="en-US" dirty="0"/>
              <a:t>“</a:t>
            </a:r>
            <a:r>
              <a:rPr lang="th-TH" dirty="0"/>
              <a:t>คลินิกการพยาบาลและการผดุง</a:t>
            </a:r>
            <a:r>
              <a:rPr lang="th-TH" dirty="0" smtClean="0"/>
              <a:t>ครรภ์</a:t>
            </a:r>
            <a:r>
              <a:rPr lang="en-US" dirty="0" smtClean="0"/>
              <a:t>………..”</a:t>
            </a:r>
            <a:endParaRPr lang="th-TH" dirty="0" smtClean="0"/>
          </a:p>
          <a:p>
            <a:r>
              <a:rPr lang="th-TH" dirty="0" smtClean="0"/>
              <a:t>คลินิกการแพทย์แผนไทย ให้มีคำว่า </a:t>
            </a:r>
            <a:r>
              <a:rPr lang="th-TH" dirty="0"/>
              <a:t> </a:t>
            </a:r>
            <a:r>
              <a:rPr lang="en-US" dirty="0"/>
              <a:t>“</a:t>
            </a:r>
            <a:r>
              <a:rPr lang="th-TH" dirty="0" smtClean="0"/>
              <a:t>คลินิกการแพทย์แผนไทย....</a:t>
            </a:r>
            <a:r>
              <a:rPr lang="en-US" dirty="0" smtClean="0"/>
              <a:t>”</a:t>
            </a:r>
            <a:r>
              <a:rPr lang="th-TH" dirty="0" smtClean="0"/>
              <a:t> แต่หากมีการแพทย์แผนไทยประยุกต์ด้วย ให้กำหนดชื่อว่า </a:t>
            </a:r>
            <a:r>
              <a:rPr lang="en-US" dirty="0" smtClean="0"/>
              <a:t>“</a:t>
            </a:r>
            <a:r>
              <a:rPr lang="th-TH" dirty="0" smtClean="0"/>
              <a:t>คลินิกการแพทย์แผนไทย (การแพทย์แผนไทยประยุกต์)..........</a:t>
            </a:r>
            <a:r>
              <a:rPr lang="en-US" dirty="0" smtClean="0"/>
              <a:t>”</a:t>
            </a:r>
            <a:endParaRPr lang="th-TH" dirty="0" smtClean="0"/>
          </a:p>
          <a:p>
            <a:r>
              <a:rPr lang="th-TH" dirty="0"/>
              <a:t>คลินิกการประกอบโรคศิลปะ ให้มีคำว่า คลินิกการประกอบโรคศิลปะต่อด้วยสาขาต่างๆ ไม่ต้องมีคำว่าสาขาในชื่อ เช่น คลินิกการประกอบโรคศิลปะการแพทย์แผนจีน.......</a:t>
            </a:r>
            <a:endParaRPr lang="en-US" dirty="0"/>
          </a:p>
          <a:p>
            <a:endParaRPr lang="th-TH" dirty="0" smtClean="0"/>
          </a:p>
          <a:p>
            <a:endParaRPr lang="th-TH" dirty="0" smtClean="0"/>
          </a:p>
          <a:p>
            <a:pPr marL="0" indent="0">
              <a:buNone/>
            </a:pPr>
            <a:r>
              <a:rPr lang="th-TH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24518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428760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th-TH" sz="3600" b="1" dirty="0" smtClean="0">
                <a:solidFill>
                  <a:schemeClr val="accent1"/>
                </a:solidFill>
              </a:rPr>
              <a:t>การตรวจมาตรฐานเพื่อประกอบการพิจารณาอนุญาตสถานพยาบาล (คลินิกตั้งใหม่)</a:t>
            </a:r>
            <a:endParaRPr lang="th-TH" sz="3600" b="1" dirty="0">
              <a:solidFill>
                <a:schemeClr val="accent1"/>
              </a:solidFill>
              <a:effectLst/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2643182"/>
            <a:ext cx="8115328" cy="3681418"/>
          </a:xfrm>
        </p:spPr>
        <p:txBody>
          <a:bodyPr>
            <a:normAutofit/>
          </a:bodyPr>
          <a:lstStyle/>
          <a:p>
            <a:pPr marL="742950" indent="-742950">
              <a:buNone/>
            </a:pPr>
            <a:endParaRPr lang="en-US" sz="3200" dirty="0" smtClean="0">
              <a:solidFill>
                <a:srgbClr val="002060"/>
              </a:solidFill>
              <a:latin typeface="TH SarabunIT๙" pitchFamily="34" charset="-34"/>
              <a:cs typeface="TH SarabunIT๙" pitchFamily="34" charset="-34"/>
            </a:endParaRPr>
          </a:p>
          <a:p>
            <a:endParaRPr lang="en-US" dirty="0" smtClean="0">
              <a:solidFill>
                <a:srgbClr val="FFFF00"/>
              </a:solidFill>
            </a:endParaRPr>
          </a:p>
          <a:p>
            <a:pPr>
              <a:buNone/>
            </a:pPr>
            <a:endParaRPr lang="th-TH" dirty="0" smtClean="0">
              <a:solidFill>
                <a:srgbClr val="FFFF00"/>
              </a:solidFill>
            </a:endParaRPr>
          </a:p>
          <a:p>
            <a:endParaRPr lang="en-US" dirty="0" smtClean="0">
              <a:solidFill>
                <a:srgbClr val="FFFF00"/>
              </a:solidFill>
            </a:endParaRPr>
          </a:p>
          <a:p>
            <a:pPr marL="651510" indent="-514350">
              <a:buNone/>
            </a:pPr>
            <a:endParaRPr lang="th-TH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0034" y="1857364"/>
            <a:ext cx="8001056" cy="4721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8640" lvl="0" indent="-411480">
              <a:spcBef>
                <a:spcPct val="20000"/>
              </a:spcBef>
              <a:buClr>
                <a:prstClr val="white">
                  <a:shade val="95000"/>
                </a:prstClr>
              </a:buClr>
              <a:buSzPct val="65000"/>
            </a:pPr>
            <a:r>
              <a:rPr lang="th-TH" sz="3200" dirty="0" smtClean="0">
                <a:solidFill>
                  <a:schemeClr val="accent1"/>
                </a:solidFill>
                <a:latin typeface="TH NiramitIT๙ " pitchFamily="2" charset="-34"/>
                <a:cs typeface="TH NiramitIT๙ " pitchFamily="2" charset="-34"/>
              </a:rPr>
              <a:t>มาตรา </a:t>
            </a:r>
            <a:r>
              <a:rPr lang="en-US" sz="3200" dirty="0" smtClean="0">
                <a:solidFill>
                  <a:schemeClr val="accent1"/>
                </a:solidFill>
                <a:latin typeface="TH NiramitIT๙ " pitchFamily="2" charset="-34"/>
                <a:cs typeface="TH NiramitIT๙ " pitchFamily="2" charset="-34"/>
              </a:rPr>
              <a:t>18 </a:t>
            </a:r>
            <a:r>
              <a:rPr lang="th-TH" sz="3200" dirty="0" smtClean="0">
                <a:solidFill>
                  <a:schemeClr val="accent1"/>
                </a:solidFill>
                <a:latin typeface="TH NiramitIT๙ " pitchFamily="2" charset="-34"/>
                <a:cs typeface="TH NiramitIT๙ " pitchFamily="2" charset="-34"/>
              </a:rPr>
              <a:t>ในการพิจารณาออกใบอนุญาตให้ประกอบกิจการ สถานพยาบาลของผู้อนุญาต จะต้องปรากฏว่าผู้ขอรับใบอนุญาตได้จัดให้มีกรณี ดังต่อไปนี้โดยถูกต้องครบถ้วนแล้ว </a:t>
            </a:r>
            <a:endParaRPr lang="en-US" sz="3200" dirty="0" smtClean="0">
              <a:solidFill>
                <a:schemeClr val="accent1"/>
              </a:solidFill>
              <a:latin typeface="TH NiramitIT๙ " pitchFamily="2" charset="-34"/>
              <a:cs typeface="TH NiramitIT๙ " pitchFamily="2" charset="-34"/>
            </a:endParaRPr>
          </a:p>
          <a:p>
            <a:pPr marL="548640" lvl="0" indent="-411480">
              <a:spcBef>
                <a:spcPct val="20000"/>
              </a:spcBef>
              <a:buClr>
                <a:prstClr val="white">
                  <a:shade val="95000"/>
                </a:prstClr>
              </a:buClr>
              <a:buSzPct val="65000"/>
            </a:pPr>
            <a:r>
              <a:rPr lang="en-US" sz="3200" dirty="0" smtClean="0">
                <a:solidFill>
                  <a:schemeClr val="accent1"/>
                </a:solidFill>
                <a:latin typeface="TH NiramitIT๙ " pitchFamily="2" charset="-34"/>
                <a:cs typeface="TH NiramitIT๙ " pitchFamily="2" charset="-34"/>
              </a:rPr>
              <a:t>     (1) </a:t>
            </a:r>
            <a:r>
              <a:rPr lang="th-TH" sz="3200" dirty="0" smtClean="0">
                <a:solidFill>
                  <a:schemeClr val="accent1"/>
                </a:solidFill>
                <a:latin typeface="TH NiramitIT๙ " pitchFamily="2" charset="-34"/>
                <a:cs typeface="TH NiramitIT๙ " pitchFamily="2" charset="-34"/>
              </a:rPr>
              <a:t>มีแผนงานการจัดตั้งสถานพยาบาลที่ได้รับอนุมัติแล้วตาม หลักเกณฑ์ วิธีการ และเงื่อนไขที่กำหนดในกฎกระทรวง </a:t>
            </a:r>
            <a:endParaRPr lang="en-US" sz="3200" dirty="0" smtClean="0">
              <a:solidFill>
                <a:schemeClr val="accent1"/>
              </a:solidFill>
              <a:latin typeface="TH NiramitIT๙ " pitchFamily="2" charset="-34"/>
              <a:cs typeface="TH NiramitIT๙ " pitchFamily="2" charset="-34"/>
            </a:endParaRPr>
          </a:p>
          <a:p>
            <a:pPr marL="548640" lvl="0" indent="-411480">
              <a:spcBef>
                <a:spcPct val="20000"/>
              </a:spcBef>
              <a:buClr>
                <a:prstClr val="white">
                  <a:shade val="95000"/>
                </a:prstClr>
              </a:buClr>
              <a:buSzPct val="65000"/>
            </a:pPr>
            <a:r>
              <a:rPr lang="en-US" sz="3200" dirty="0" smtClean="0">
                <a:solidFill>
                  <a:schemeClr val="accent1"/>
                </a:solidFill>
                <a:latin typeface="TH NiramitIT๙ " pitchFamily="2" charset="-34"/>
                <a:cs typeface="TH NiramitIT๙ " pitchFamily="2" charset="-34"/>
              </a:rPr>
              <a:t>     (2) </a:t>
            </a:r>
            <a:r>
              <a:rPr lang="th-TH" sz="3200" dirty="0" smtClean="0">
                <a:solidFill>
                  <a:schemeClr val="accent1"/>
                </a:solidFill>
                <a:latin typeface="TH NiramitIT๙ " pitchFamily="2" charset="-34"/>
                <a:cs typeface="TH NiramitIT๙ " pitchFamily="2" charset="-34"/>
              </a:rPr>
              <a:t>มีสถานพยาบาลตามลักษณะที่กำหนดในกฎกระทรวงที่ออก ตามมาตรา </a:t>
            </a:r>
            <a:r>
              <a:rPr lang="en-US" sz="3200" dirty="0" smtClean="0">
                <a:solidFill>
                  <a:schemeClr val="accent1"/>
                </a:solidFill>
                <a:latin typeface="TH NiramitIT๙ " pitchFamily="2" charset="-34"/>
                <a:cs typeface="TH NiramitIT๙ " pitchFamily="2" charset="-34"/>
              </a:rPr>
              <a:t>14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857256"/>
          </a:xfrm>
        </p:spPr>
        <p:txBody>
          <a:bodyPr>
            <a:normAutofit fontScale="90000"/>
          </a:bodyPr>
          <a:lstStyle/>
          <a:p>
            <a:pPr algn="ctr"/>
            <a:r>
              <a:rPr lang="th-TH" sz="5400" dirty="0" smtClean="0">
                <a:solidFill>
                  <a:srgbClr val="92D050"/>
                </a:solidFill>
              </a:rPr>
              <a:t/>
            </a:r>
            <a:br>
              <a:rPr lang="th-TH" sz="5400" dirty="0" smtClean="0">
                <a:solidFill>
                  <a:srgbClr val="92D050"/>
                </a:solidFill>
              </a:rPr>
            </a:br>
            <a:r>
              <a:rPr lang="th-TH" sz="9600" dirty="0" smtClean="0">
                <a:solidFill>
                  <a:srgbClr val="92D050"/>
                </a:solidFill>
              </a:rPr>
              <a:t/>
            </a:r>
            <a:br>
              <a:rPr lang="th-TH" sz="9600" dirty="0" smtClean="0">
                <a:solidFill>
                  <a:srgbClr val="92D050"/>
                </a:solidFill>
              </a:rPr>
            </a:br>
            <a:r>
              <a:rPr lang="th-TH" sz="4000" dirty="0" smtClean="0">
                <a:solidFill>
                  <a:srgbClr val="92D050"/>
                </a:solidFill>
              </a:rPr>
              <a:t/>
            </a:r>
            <a:br>
              <a:rPr lang="th-TH" sz="4000" dirty="0" smtClean="0">
                <a:solidFill>
                  <a:srgbClr val="92D050"/>
                </a:solidFill>
              </a:rPr>
            </a:br>
            <a:endParaRPr lang="th-TH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752988"/>
          </a:xfrm>
        </p:spPr>
        <p:txBody>
          <a:bodyPr>
            <a:normAutofit/>
          </a:bodyPr>
          <a:lstStyle/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None/>
            </a:pPr>
            <a:r>
              <a:rPr lang="en-US" sz="4000" dirty="0" smtClean="0">
                <a:solidFill>
                  <a:schemeClr val="accent1"/>
                </a:solidFill>
                <a:latin typeface="TH NiramitIT๙ " pitchFamily="2" charset="-34"/>
                <a:cs typeface="TH NiramitIT๙ " pitchFamily="2" charset="-34"/>
              </a:rPr>
              <a:t>(3) </a:t>
            </a:r>
            <a:r>
              <a:rPr lang="th-TH" sz="4000" dirty="0" smtClean="0">
                <a:solidFill>
                  <a:schemeClr val="accent1"/>
                </a:solidFill>
                <a:latin typeface="TH NiramitIT๙ " pitchFamily="2" charset="-34"/>
                <a:cs typeface="TH NiramitIT๙ " pitchFamily="2" charset="-34"/>
              </a:rPr>
              <a:t>มีเครื่องมือ เครื่องใช้ เวชภัณฑ์หรือยานพาหนะที่จำเป็น ประจำสถานพยาบาลนั้น   ตามชนิดและจำนวนที่กำหนดในกฎกระทรวง</a:t>
            </a: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None/>
            </a:pPr>
            <a:r>
              <a:rPr lang="en-US" sz="4000" dirty="0" smtClean="0">
                <a:solidFill>
                  <a:schemeClr val="accent1"/>
                </a:solidFill>
                <a:latin typeface="TH NiramitIT๙ " pitchFamily="2" charset="-34"/>
                <a:cs typeface="TH NiramitIT๙ " pitchFamily="2" charset="-34"/>
              </a:rPr>
              <a:t>(4) </a:t>
            </a:r>
            <a:r>
              <a:rPr lang="th-TH" sz="4000" dirty="0" smtClean="0">
                <a:solidFill>
                  <a:schemeClr val="accent1"/>
                </a:solidFill>
                <a:latin typeface="TH NiramitIT๙ " pitchFamily="2" charset="-34"/>
                <a:cs typeface="TH NiramitIT๙ " pitchFamily="2" charset="-34"/>
              </a:rPr>
              <a:t>มีผู้ประกอบวิชาชีพในสถานพยาบาลตามวิชาชีพและจำนวนที่ กำหนดในกฎกระทรวง </a:t>
            </a:r>
            <a:endParaRPr lang="en-US" sz="4000" dirty="0" smtClean="0">
              <a:solidFill>
                <a:schemeClr val="accent1"/>
              </a:solidFill>
              <a:latin typeface="TH NiramitIT๙ " pitchFamily="2" charset="-34"/>
              <a:cs typeface="TH NiramitIT๙ " pitchFamily="2" charset="-34"/>
            </a:endParaRP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None/>
            </a:pPr>
            <a:r>
              <a:rPr lang="en-US" sz="4000" dirty="0" smtClean="0">
                <a:solidFill>
                  <a:schemeClr val="accent1"/>
                </a:solidFill>
                <a:latin typeface="TH NiramitIT๙ " pitchFamily="2" charset="-34"/>
                <a:cs typeface="TH NiramitIT๙ " pitchFamily="2" charset="-34"/>
              </a:rPr>
              <a:t>(5) </a:t>
            </a:r>
            <a:r>
              <a:rPr lang="th-TH" sz="4000" dirty="0" smtClean="0">
                <a:solidFill>
                  <a:schemeClr val="accent1"/>
                </a:solidFill>
                <a:latin typeface="TH NiramitIT๙ " pitchFamily="2" charset="-34"/>
                <a:cs typeface="TH NiramitIT๙ " pitchFamily="2" charset="-34"/>
              </a:rPr>
              <a:t>ชื่อสถานพยาบาลต้องเป็นไปตามที่กำหนดในกฎกระทรวง </a:t>
            </a:r>
            <a:endParaRPr lang="th-TH" sz="4000" b="1" dirty="0" smtClean="0">
              <a:solidFill>
                <a:schemeClr val="accent1"/>
              </a:solidFill>
              <a:latin typeface="TH NiramitIT๙ " pitchFamily="2" charset="-34"/>
              <a:cs typeface="TH NiramitIT๙ " pitchFamily="2" charset="-34"/>
            </a:endParaRPr>
          </a:p>
          <a:p>
            <a:endParaRPr lang="th-TH" dirty="0"/>
          </a:p>
        </p:txBody>
      </p:sp>
      <p:sp>
        <p:nvSpPr>
          <p:cNvPr id="4" name="Rectangle 3"/>
          <p:cNvSpPr/>
          <p:nvPr/>
        </p:nvSpPr>
        <p:spPr>
          <a:xfrm>
            <a:off x="642910" y="214291"/>
            <a:ext cx="807249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200" b="1" dirty="0" smtClean="0">
                <a:solidFill>
                  <a:schemeClr val="accent1"/>
                </a:solidFill>
                <a:latin typeface="TH NiramitIT๙ " pitchFamily="2" charset="-34"/>
                <a:cs typeface="TH NiramitIT๙ " pitchFamily="2" charset="-34"/>
              </a:rPr>
              <a:t>การตรวจมาตรฐานเพื่อประกอบการพิจารณาอนุญาตสถานพยาบาล (คลินิกตั้งใหม่)</a:t>
            </a:r>
            <a:endParaRPr lang="th-TH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401080" cy="1071570"/>
          </a:xfrm>
        </p:spPr>
        <p:txBody>
          <a:bodyPr>
            <a:normAutofit/>
          </a:bodyPr>
          <a:lstStyle/>
          <a:p>
            <a:r>
              <a:rPr lang="th-TH" sz="3600" dirty="0" smtClean="0">
                <a:latin typeface="TH NiramitIT๙ " pitchFamily="2" charset="-34"/>
                <a:cs typeface="TH NiramitIT๙ " pitchFamily="2" charset="-34"/>
              </a:rPr>
              <a:t>คุณสมบัติผู้ขอรับใบอนุญาตให้ประกอบกิจการสถานพยาบาล </a:t>
            </a:r>
            <a:endParaRPr lang="th-TH" sz="3600" dirty="0">
              <a:latin typeface="TH NiramitIT๙ " pitchFamily="2" charset="-34"/>
              <a:cs typeface="TH NiramitIT๙ " pitchFamily="2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11017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h-TH" sz="3200" dirty="0" smtClean="0">
                <a:solidFill>
                  <a:schemeClr val="accent1"/>
                </a:solidFill>
                <a:latin typeface="TH NiramitIT๙ " pitchFamily="2" charset="-34"/>
                <a:cs typeface="TH NiramitIT๙ " pitchFamily="2" charset="-34"/>
              </a:rPr>
              <a:t>มาตรา </a:t>
            </a:r>
            <a:r>
              <a:rPr lang="en-US" sz="3200" dirty="0" smtClean="0">
                <a:solidFill>
                  <a:schemeClr val="accent1"/>
                </a:solidFill>
                <a:latin typeface="TH NiramitIT๙ " pitchFamily="2" charset="-34"/>
                <a:cs typeface="TH NiramitIT๙ " pitchFamily="2" charset="-34"/>
              </a:rPr>
              <a:t>17 </a:t>
            </a:r>
            <a:r>
              <a:rPr lang="th-TH" sz="3200" dirty="0" smtClean="0">
                <a:solidFill>
                  <a:schemeClr val="accent1"/>
                </a:solidFill>
                <a:latin typeface="TH NiramitIT๙ " pitchFamily="2" charset="-34"/>
                <a:cs typeface="TH NiramitIT๙ " pitchFamily="2" charset="-34"/>
              </a:rPr>
              <a:t>ผู้ขอรับใบอนุญาตให้ประกอบกิจการสถานพยาบาล ต้องมีคุณสมบัติและไม่มีลักษณะต้องห้ามดังนี้ </a:t>
            </a:r>
            <a:endParaRPr lang="en-US" sz="3200" dirty="0" smtClean="0">
              <a:solidFill>
                <a:schemeClr val="accent1"/>
              </a:solidFill>
              <a:latin typeface="TH NiramitIT๙ " pitchFamily="2" charset="-34"/>
              <a:cs typeface="TH NiramitIT๙ " pitchFamily="2" charset="-34"/>
            </a:endParaRPr>
          </a:p>
          <a:p>
            <a:pPr>
              <a:buNone/>
            </a:pPr>
            <a:r>
              <a:rPr lang="en-US" dirty="0" smtClean="0">
                <a:solidFill>
                  <a:schemeClr val="accent1"/>
                </a:solidFill>
                <a:latin typeface="TH NiramitIT๙ " pitchFamily="2" charset="-34"/>
                <a:cs typeface="TH NiramitIT๙ " pitchFamily="2" charset="-34"/>
              </a:rPr>
              <a:t>(</a:t>
            </a:r>
            <a:r>
              <a:rPr lang="en-US" sz="4000" dirty="0" smtClean="0">
                <a:solidFill>
                  <a:schemeClr val="accent1"/>
                </a:solidFill>
                <a:latin typeface="TH NiramitIT๙ " pitchFamily="2" charset="-34"/>
                <a:cs typeface="TH NiramitIT๙ " pitchFamily="2" charset="-34"/>
              </a:rPr>
              <a:t>1) </a:t>
            </a:r>
            <a:r>
              <a:rPr lang="th-TH" sz="4000" dirty="0" smtClean="0">
                <a:solidFill>
                  <a:schemeClr val="accent1"/>
                </a:solidFill>
                <a:latin typeface="TH NiramitIT๙ " pitchFamily="2" charset="-34"/>
                <a:cs typeface="TH NiramitIT๙ " pitchFamily="2" charset="-34"/>
              </a:rPr>
              <a:t>มีอายุไม่ต่ำกว่ายี่สิบปีบริบูรณ์ </a:t>
            </a:r>
            <a:endParaRPr lang="en-US" sz="4000" dirty="0" smtClean="0">
              <a:solidFill>
                <a:schemeClr val="accent1"/>
              </a:solidFill>
              <a:latin typeface="TH NiramitIT๙ " pitchFamily="2" charset="-34"/>
              <a:cs typeface="TH NiramitIT๙ " pitchFamily="2" charset="-34"/>
            </a:endParaRPr>
          </a:p>
          <a:p>
            <a:pPr>
              <a:buNone/>
            </a:pPr>
            <a:r>
              <a:rPr lang="en-US" sz="4000" dirty="0" smtClean="0">
                <a:solidFill>
                  <a:schemeClr val="accent1"/>
                </a:solidFill>
                <a:latin typeface="TH NiramitIT๙ " pitchFamily="2" charset="-34"/>
                <a:cs typeface="TH NiramitIT๙ " pitchFamily="2" charset="-34"/>
              </a:rPr>
              <a:t>(2) </a:t>
            </a:r>
            <a:r>
              <a:rPr lang="th-TH" sz="4000" dirty="0" smtClean="0">
                <a:solidFill>
                  <a:schemeClr val="accent1"/>
                </a:solidFill>
                <a:latin typeface="TH NiramitIT๙ " pitchFamily="2" charset="-34"/>
                <a:cs typeface="TH NiramitIT๙ " pitchFamily="2" charset="-34"/>
              </a:rPr>
              <a:t>มีถิ่นที่อยู่ในประเทศไทย </a:t>
            </a:r>
            <a:endParaRPr lang="en-US" sz="4000" dirty="0" smtClean="0">
              <a:solidFill>
                <a:schemeClr val="accent1"/>
              </a:solidFill>
              <a:latin typeface="TH NiramitIT๙ " pitchFamily="2" charset="-34"/>
              <a:cs typeface="TH NiramitIT๙ " pitchFamily="2" charset="-34"/>
            </a:endParaRPr>
          </a:p>
          <a:p>
            <a:pPr>
              <a:buNone/>
            </a:pPr>
            <a:r>
              <a:rPr lang="en-US" sz="4000" dirty="0" smtClean="0">
                <a:solidFill>
                  <a:schemeClr val="accent1"/>
                </a:solidFill>
                <a:latin typeface="TH NiramitIT๙ " pitchFamily="2" charset="-34"/>
                <a:cs typeface="TH NiramitIT๙ " pitchFamily="2" charset="-34"/>
              </a:rPr>
              <a:t>(3) </a:t>
            </a:r>
            <a:r>
              <a:rPr lang="th-TH" sz="4000" dirty="0" smtClean="0">
                <a:solidFill>
                  <a:schemeClr val="accent1"/>
                </a:solidFill>
                <a:latin typeface="TH NiramitIT๙ " pitchFamily="2" charset="-34"/>
                <a:cs typeface="TH NiramitIT๙ " pitchFamily="2" charset="-34"/>
              </a:rPr>
              <a:t>ไม่เคยได้รับโทษจำคุกโดยคำพิพากษาหรือคำสั่งที่ชอบด้วย กฎหมายถึงที่สุดให้จำคุก เว้นแต่เป็นโทษสำหรับความผิดที่ได้กระทำโดยประมาท หรือความผิดลหุโทษ </a:t>
            </a:r>
            <a:endParaRPr lang="en-US" sz="4000" dirty="0" smtClean="0">
              <a:solidFill>
                <a:schemeClr val="accent1"/>
              </a:solidFill>
              <a:latin typeface="TH NiramitIT๙ " pitchFamily="2" charset="-34"/>
              <a:cs typeface="TH NiramitIT๙ " pitchFamily="2" charset="-3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501122" cy="928694"/>
          </a:xfrm>
        </p:spPr>
        <p:txBody>
          <a:bodyPr>
            <a:normAutofit/>
          </a:bodyPr>
          <a:lstStyle/>
          <a:p>
            <a:pPr algn="ctr"/>
            <a:r>
              <a:rPr lang="th-TH" sz="3600" dirty="0" smtClean="0">
                <a:solidFill>
                  <a:schemeClr val="accent1"/>
                </a:solidFill>
                <a:latin typeface="TH NiramitIT๙ " pitchFamily="2" charset="-34"/>
                <a:cs typeface="TH NiramitIT๙ " pitchFamily="2" charset="-34"/>
              </a:rPr>
              <a:t>คุณสมบัติผู้ขอรับใบอนุญาตให้ประกอบกิจการสถานพยาบาล </a:t>
            </a:r>
            <a:endParaRPr lang="th-TH" sz="3600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895864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>
                <a:solidFill>
                  <a:schemeClr val="accent2"/>
                </a:solidFill>
                <a:latin typeface="TH NiramitIT๙ " pitchFamily="2" charset="-34"/>
                <a:cs typeface="TH NiramitIT๙ " pitchFamily="2" charset="-34"/>
              </a:rPr>
              <a:t>(</a:t>
            </a:r>
            <a:r>
              <a:rPr lang="en-US" sz="4000" dirty="0" smtClean="0">
                <a:solidFill>
                  <a:schemeClr val="accent2"/>
                </a:solidFill>
                <a:latin typeface="TH NiramitIT๙ " pitchFamily="2" charset="-34"/>
                <a:cs typeface="TH NiramitIT๙ " pitchFamily="2" charset="-34"/>
              </a:rPr>
              <a:t>4)</a:t>
            </a:r>
            <a:r>
              <a:rPr lang="en-US" sz="4000" dirty="0" smtClean="0">
                <a:solidFill>
                  <a:schemeClr val="accent1"/>
                </a:solidFill>
                <a:latin typeface="TH NiramitIT๙ " pitchFamily="2" charset="-34"/>
                <a:cs typeface="TH NiramitIT๙ " pitchFamily="2" charset="-34"/>
              </a:rPr>
              <a:t> </a:t>
            </a:r>
            <a:r>
              <a:rPr lang="th-TH" sz="4000" dirty="0" smtClean="0">
                <a:solidFill>
                  <a:schemeClr val="accent1"/>
                </a:solidFill>
                <a:latin typeface="TH NiramitIT๙ " pitchFamily="2" charset="-34"/>
                <a:cs typeface="TH NiramitIT๙ " pitchFamily="2" charset="-34"/>
              </a:rPr>
              <a:t>ไม่เป็นโรคตามที่รัฐมนตรีประกาศกำหนดในราชกิจจานุเบกษา </a:t>
            </a:r>
            <a:r>
              <a:rPr lang="th-TH" sz="4000" dirty="0" smtClean="0">
                <a:solidFill>
                  <a:srgbClr val="FF0000"/>
                </a:solidFill>
              </a:rPr>
              <a:t>ดังต่อไปนี้</a:t>
            </a:r>
            <a:endParaRPr lang="en-US" sz="40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4600" dirty="0" smtClean="0">
                <a:solidFill>
                  <a:srgbClr val="FF0000"/>
                </a:solidFill>
              </a:rPr>
              <a:t>  (</a:t>
            </a:r>
            <a:r>
              <a:rPr lang="th-TH" sz="4600" dirty="0" smtClean="0">
                <a:solidFill>
                  <a:srgbClr val="FF0000"/>
                </a:solidFill>
              </a:rPr>
              <a:t>๑) โรคพิษสุราเรื้อรัง</a:t>
            </a:r>
            <a:endParaRPr lang="en-US" sz="46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4600" dirty="0" smtClean="0">
                <a:solidFill>
                  <a:srgbClr val="FF0000"/>
                </a:solidFill>
              </a:rPr>
              <a:t>  (</a:t>
            </a:r>
            <a:r>
              <a:rPr lang="th-TH" sz="4600" dirty="0" smtClean="0">
                <a:solidFill>
                  <a:srgbClr val="FF0000"/>
                </a:solidFill>
              </a:rPr>
              <a:t>๒) โรคติดยาเสพติดให้โทษอย่างร้อยแรง</a:t>
            </a:r>
            <a:endParaRPr lang="en-US" sz="46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4600" dirty="0" smtClean="0">
                <a:solidFill>
                  <a:srgbClr val="FF0000"/>
                </a:solidFill>
              </a:rPr>
              <a:t>  (</a:t>
            </a:r>
            <a:r>
              <a:rPr lang="th-TH" sz="4600" dirty="0" smtClean="0">
                <a:solidFill>
                  <a:srgbClr val="FF0000"/>
                </a:solidFill>
              </a:rPr>
              <a:t>๓) โรคจิตร้ายแรง</a:t>
            </a:r>
            <a:endParaRPr lang="en-US" sz="46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4600" dirty="0" smtClean="0">
                <a:solidFill>
                  <a:srgbClr val="FF0000"/>
                </a:solidFill>
              </a:rPr>
              <a:t>  (</a:t>
            </a:r>
            <a:r>
              <a:rPr lang="th-TH" sz="4600" dirty="0" smtClean="0">
                <a:solidFill>
                  <a:srgbClr val="FF0000"/>
                </a:solidFill>
              </a:rPr>
              <a:t>๔) โรคอื่นในระยะรุนแรงที่เป็นอุปสรรคต่อการประกอบกิจการสถานพยาบาล</a:t>
            </a:r>
            <a:endParaRPr lang="en-US" sz="46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4600" dirty="0" smtClean="0">
                <a:solidFill>
                  <a:schemeClr val="accent1"/>
                </a:solidFill>
                <a:latin typeface="TH NiramitIT๙ " pitchFamily="2" charset="-34"/>
                <a:cs typeface="TH NiramitIT๙ " pitchFamily="2" charset="-34"/>
              </a:rPr>
              <a:t>(5) </a:t>
            </a:r>
            <a:r>
              <a:rPr lang="th-TH" sz="4600" dirty="0" smtClean="0">
                <a:solidFill>
                  <a:schemeClr val="accent1"/>
                </a:solidFill>
                <a:latin typeface="TH NiramitIT๙ " pitchFamily="2" charset="-34"/>
                <a:cs typeface="TH NiramitIT๙ " pitchFamily="2" charset="-34"/>
              </a:rPr>
              <a:t>ไม่เป็นบุคคลล้มละลาย </a:t>
            </a:r>
            <a:endParaRPr lang="en-US" sz="4600" dirty="0" smtClean="0">
              <a:solidFill>
                <a:schemeClr val="accent1"/>
              </a:solidFill>
              <a:latin typeface="TH NiramitIT๙ " pitchFamily="2" charset="-34"/>
              <a:cs typeface="TH NiramitIT๙ " pitchFamily="2" charset="-34"/>
            </a:endParaRPr>
          </a:p>
          <a:p>
            <a:pPr>
              <a:buNone/>
            </a:pPr>
            <a:r>
              <a:rPr lang="en-US" sz="4600" dirty="0" smtClean="0">
                <a:solidFill>
                  <a:schemeClr val="accent1"/>
                </a:solidFill>
                <a:latin typeface="TH NiramitIT๙ " pitchFamily="2" charset="-34"/>
                <a:cs typeface="TH NiramitIT๙ " pitchFamily="2" charset="-34"/>
              </a:rPr>
              <a:t>(6) </a:t>
            </a:r>
            <a:r>
              <a:rPr lang="th-TH" sz="4600" dirty="0" smtClean="0">
                <a:solidFill>
                  <a:schemeClr val="accent1"/>
                </a:solidFill>
                <a:latin typeface="TH NiramitIT๙ " pitchFamily="2" charset="-34"/>
                <a:cs typeface="TH NiramitIT๙ " pitchFamily="2" charset="-34"/>
              </a:rPr>
              <a:t>ไม่เป็นบุคคลวิกลจริต คนไร้ความสามารถ หรือคนเสมือน ไร้ความสามารถ </a:t>
            </a:r>
            <a:endParaRPr lang="en-US" sz="4600" dirty="0" smtClean="0">
              <a:solidFill>
                <a:schemeClr val="accent1"/>
              </a:solidFill>
              <a:latin typeface="TH NiramitIT๙ " pitchFamily="2" charset="-34"/>
              <a:cs typeface="TH NiramitIT๙ " pitchFamily="2" charset="-34"/>
            </a:endParaRPr>
          </a:p>
          <a:p>
            <a:endParaRPr lang="th-TH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714380"/>
          </a:xfrm>
        </p:spPr>
        <p:txBody>
          <a:bodyPr>
            <a:noAutofit/>
          </a:bodyPr>
          <a:lstStyle/>
          <a:p>
            <a:pPr algn="ctr"/>
            <a:r>
              <a:rPr lang="th-TH" sz="3200" dirty="0" smtClean="0">
                <a:solidFill>
                  <a:schemeClr val="accent1"/>
                </a:solidFill>
                <a:latin typeface="TH NiramitIT๙ " pitchFamily="2" charset="-34"/>
                <a:cs typeface="TH NiramitIT๙ " pitchFamily="2" charset="-34"/>
              </a:rPr>
              <a:t>คุณสมบัติผู้ขอรับใบอนุญาตให้ดำเนินการสถานพยาบาล </a:t>
            </a:r>
            <a:endParaRPr lang="th-TH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110178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th-TH" sz="3900" dirty="0" smtClean="0">
                <a:latin typeface="TH NiramitIT๙ " pitchFamily="2" charset="-34"/>
                <a:cs typeface="TH NiramitIT๙ " pitchFamily="2" charset="-34"/>
              </a:rPr>
              <a:t>1.</a:t>
            </a:r>
            <a:r>
              <a:rPr lang="th-TH" sz="3900" dirty="0" smtClean="0">
                <a:solidFill>
                  <a:schemeClr val="accent1"/>
                </a:solidFill>
                <a:latin typeface="TH NiramitIT๙ " pitchFamily="2" charset="-34"/>
                <a:cs typeface="TH NiramitIT๙ " pitchFamily="2" charset="-34"/>
              </a:rPr>
              <a:t>เป็นผู้ประกอบโรคศิลปะ หรือผู้ประกอบวิชาชีพ  แต่บุคคลเช่นว่านั้นจะได้รับอนุญาตให้เป็นผู้ดำเนินการ ตามประเภทใด หรือสถานพยาบาลที่ให้บริการทางการแพทย์ใดให้เป็นไปตามที่ กำหนดในกฎกระทรวง </a:t>
            </a:r>
            <a:endParaRPr lang="en-US" sz="3900" dirty="0" smtClean="0">
              <a:solidFill>
                <a:schemeClr val="accent1"/>
              </a:solidFill>
              <a:latin typeface="TH NiramitIT๙ " pitchFamily="2" charset="-34"/>
              <a:cs typeface="TH NiramitIT๙ " pitchFamily="2" charset="-34"/>
            </a:endParaRPr>
          </a:p>
          <a:p>
            <a:pPr>
              <a:buNone/>
            </a:pPr>
            <a:r>
              <a:rPr lang="th-TH" sz="3900" dirty="0" smtClean="0">
                <a:solidFill>
                  <a:schemeClr val="accent1"/>
                </a:solidFill>
                <a:latin typeface="TH NiramitIT๙ " pitchFamily="2" charset="-34"/>
                <a:cs typeface="TH NiramitIT๙ " pitchFamily="2" charset="-34"/>
              </a:rPr>
              <a:t>2.ไม่เป็นผู้ดำเนินการอยู่ก่อนแล้วสองแห่ง แต่ในกรณีที่เป็น ผู้ดำเนินการประเภทที่รับผู้ป่วยไว้ค้างคืนอยู่แล้วแห่งหนึ่ง จะอนุญาตให้เป็น ผู้ดำเนินการประเภทที่รับผู้ป่วยไว้ค้างคืนอีกแห่งหนึ่งไม่ได้ </a:t>
            </a:r>
            <a:endParaRPr lang="en-US" sz="3900" dirty="0" smtClean="0">
              <a:solidFill>
                <a:schemeClr val="accent1"/>
              </a:solidFill>
              <a:latin typeface="TH NiramitIT๙ " pitchFamily="2" charset="-34"/>
              <a:cs typeface="TH NiramitIT๙ " pitchFamily="2" charset="-34"/>
            </a:endParaRPr>
          </a:p>
          <a:p>
            <a:pPr>
              <a:buNone/>
            </a:pPr>
            <a:r>
              <a:rPr lang="th-TH" sz="3900" dirty="0" smtClean="0">
                <a:solidFill>
                  <a:schemeClr val="accent1"/>
                </a:solidFill>
                <a:latin typeface="TH NiramitIT๙ " pitchFamily="2" charset="-34"/>
                <a:cs typeface="TH NiramitIT๙ " pitchFamily="2" charset="-34"/>
              </a:rPr>
              <a:t>3.เป็นผู้ที่สามารถควบคุมดูแลกิจการสถานพยาบาลได้โดย ใกล้ชิด </a:t>
            </a:r>
          </a:p>
          <a:p>
            <a:pPr>
              <a:buNone/>
            </a:pPr>
            <a:r>
              <a:rPr lang="th-TH" sz="3900" dirty="0" smtClean="0">
                <a:solidFill>
                  <a:schemeClr val="accent1"/>
                </a:solidFill>
                <a:latin typeface="TH NiramitIT๙ " pitchFamily="2" charset="-34"/>
                <a:cs typeface="TH NiramitIT๙ " pitchFamily="2" charset="-34"/>
              </a:rPr>
              <a:t>4.ไม่เป็นโรคตามที่รัฐมนตรีประกาศกำหนดในราชกิจจานุเบกษา   </a:t>
            </a:r>
            <a:r>
              <a:rPr lang="th-TH" sz="3900" dirty="0" smtClean="0">
                <a:solidFill>
                  <a:srgbClr val="FF0000"/>
                </a:solidFill>
                <a:latin typeface="TH NiramitIT๙ " pitchFamily="2" charset="-34"/>
                <a:cs typeface="TH NiramitIT๙ " pitchFamily="2" charset="-34"/>
              </a:rPr>
              <a:t>ดังต่อไปนี้</a:t>
            </a:r>
            <a:endParaRPr lang="en-US" sz="3900" dirty="0" smtClean="0">
              <a:solidFill>
                <a:srgbClr val="FF0000"/>
              </a:solidFill>
              <a:latin typeface="TH NiramitIT๙ " pitchFamily="2" charset="-34"/>
              <a:cs typeface="TH NiramitIT๙ " pitchFamily="2" charset="-34"/>
            </a:endParaRPr>
          </a:p>
          <a:p>
            <a:pPr>
              <a:buNone/>
            </a:pPr>
            <a:r>
              <a:rPr lang="en-US" sz="3900" dirty="0" smtClean="0">
                <a:solidFill>
                  <a:srgbClr val="FF0000"/>
                </a:solidFill>
                <a:latin typeface="TH NiramitIT๙ " pitchFamily="2" charset="-34"/>
                <a:cs typeface="TH NiramitIT๙ " pitchFamily="2" charset="-34"/>
              </a:rPr>
              <a:t>  (</a:t>
            </a:r>
            <a:r>
              <a:rPr lang="th-TH" sz="3900" dirty="0" smtClean="0">
                <a:solidFill>
                  <a:srgbClr val="FF0000"/>
                </a:solidFill>
                <a:latin typeface="TH NiramitIT๙ " pitchFamily="2" charset="-34"/>
                <a:cs typeface="TH NiramitIT๙ " pitchFamily="2" charset="-34"/>
              </a:rPr>
              <a:t>๑) โรคพิษสุราเรื้อรัง</a:t>
            </a:r>
            <a:endParaRPr lang="en-US" sz="3900" dirty="0" smtClean="0">
              <a:solidFill>
                <a:srgbClr val="FF0000"/>
              </a:solidFill>
              <a:latin typeface="TH NiramitIT๙ " pitchFamily="2" charset="-34"/>
              <a:cs typeface="TH NiramitIT๙ " pitchFamily="2" charset="-34"/>
            </a:endParaRPr>
          </a:p>
          <a:p>
            <a:pPr>
              <a:buNone/>
            </a:pPr>
            <a:r>
              <a:rPr lang="en-US" sz="3900" dirty="0" smtClean="0">
                <a:solidFill>
                  <a:srgbClr val="FF0000"/>
                </a:solidFill>
                <a:latin typeface="TH NiramitIT๙ " pitchFamily="2" charset="-34"/>
                <a:cs typeface="TH NiramitIT๙ " pitchFamily="2" charset="-34"/>
              </a:rPr>
              <a:t>  (</a:t>
            </a:r>
            <a:r>
              <a:rPr lang="th-TH" sz="3900" dirty="0" smtClean="0">
                <a:solidFill>
                  <a:srgbClr val="FF0000"/>
                </a:solidFill>
                <a:latin typeface="TH NiramitIT๙ " pitchFamily="2" charset="-34"/>
                <a:cs typeface="TH NiramitIT๙ " pitchFamily="2" charset="-34"/>
              </a:rPr>
              <a:t>๒) โรคติดยาเสพติดให้โทษอย่างร้อยแรง</a:t>
            </a:r>
            <a:endParaRPr lang="en-US" sz="3900" dirty="0" smtClean="0">
              <a:solidFill>
                <a:srgbClr val="FF0000"/>
              </a:solidFill>
              <a:latin typeface="TH NiramitIT๙ " pitchFamily="2" charset="-34"/>
              <a:cs typeface="TH NiramitIT๙ " pitchFamily="2" charset="-34"/>
            </a:endParaRPr>
          </a:p>
          <a:p>
            <a:pPr>
              <a:buNone/>
            </a:pPr>
            <a:r>
              <a:rPr lang="en-US" sz="3900" dirty="0" smtClean="0">
                <a:solidFill>
                  <a:srgbClr val="FF0000"/>
                </a:solidFill>
                <a:latin typeface="TH NiramitIT๙ " pitchFamily="2" charset="-34"/>
                <a:cs typeface="TH NiramitIT๙ " pitchFamily="2" charset="-34"/>
              </a:rPr>
              <a:t>  (</a:t>
            </a:r>
            <a:r>
              <a:rPr lang="th-TH" sz="3900" dirty="0" smtClean="0">
                <a:solidFill>
                  <a:srgbClr val="FF0000"/>
                </a:solidFill>
                <a:latin typeface="TH NiramitIT๙ " pitchFamily="2" charset="-34"/>
                <a:cs typeface="TH NiramitIT๙ " pitchFamily="2" charset="-34"/>
              </a:rPr>
              <a:t>๓) โรคจิตร้ายแรง</a:t>
            </a:r>
            <a:endParaRPr lang="en-US" sz="3900" dirty="0" smtClean="0">
              <a:solidFill>
                <a:srgbClr val="FF0000"/>
              </a:solidFill>
              <a:latin typeface="TH NiramitIT๙ " pitchFamily="2" charset="-34"/>
              <a:cs typeface="TH NiramitIT๙ " pitchFamily="2" charset="-34"/>
            </a:endParaRPr>
          </a:p>
          <a:p>
            <a:pPr>
              <a:buNone/>
            </a:pPr>
            <a:r>
              <a:rPr lang="en-US" sz="3900" dirty="0" smtClean="0">
                <a:solidFill>
                  <a:srgbClr val="FF0000"/>
                </a:solidFill>
                <a:latin typeface="TH NiramitIT๙ " pitchFamily="2" charset="-34"/>
                <a:cs typeface="TH NiramitIT๙ " pitchFamily="2" charset="-34"/>
              </a:rPr>
              <a:t>  (</a:t>
            </a:r>
            <a:r>
              <a:rPr lang="th-TH" sz="3900" dirty="0" smtClean="0">
                <a:solidFill>
                  <a:srgbClr val="FF0000"/>
                </a:solidFill>
                <a:latin typeface="TH NiramitIT๙ " pitchFamily="2" charset="-34"/>
                <a:cs typeface="TH NiramitIT๙ " pitchFamily="2" charset="-34"/>
              </a:rPr>
              <a:t>๔) โรคอื่นในระยะรุนแรงที่เป็นอุปสรรคต่อการประกอบกิจการสถานพยาบาล</a:t>
            </a:r>
            <a:endParaRPr lang="en-US" sz="3900" dirty="0" smtClean="0">
              <a:solidFill>
                <a:srgbClr val="FF0000"/>
              </a:solidFill>
              <a:latin typeface="TH NiramitIT๙ " pitchFamily="2" charset="-34"/>
              <a:cs typeface="TH NiramitIT๙ " pitchFamily="2" charset="-34"/>
            </a:endParaRPr>
          </a:p>
          <a:p>
            <a:pPr>
              <a:buNone/>
            </a:pPr>
            <a:endParaRPr lang="en-US" dirty="0" smtClean="0"/>
          </a:p>
          <a:p>
            <a:endParaRPr lang="th-TH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857256"/>
          </a:xfrm>
        </p:spPr>
        <p:txBody>
          <a:bodyPr>
            <a:noAutofit/>
          </a:bodyPr>
          <a:lstStyle/>
          <a:p>
            <a:pPr algn="ctr"/>
            <a:r>
              <a:rPr lang="th-TH" sz="3600" b="1" u="sng" dirty="0" smtClean="0">
                <a:solidFill>
                  <a:schemeClr val="accent1"/>
                </a:solidFill>
              </a:rPr>
              <a:t/>
            </a:r>
            <a:br>
              <a:rPr lang="th-TH" sz="3600" b="1" u="sng" dirty="0" smtClean="0">
                <a:solidFill>
                  <a:schemeClr val="accent1"/>
                </a:solidFill>
              </a:rPr>
            </a:br>
            <a:r>
              <a:rPr lang="th-TH" sz="3600" b="1" dirty="0" smtClean="0">
                <a:solidFill>
                  <a:schemeClr val="accent1"/>
                </a:solidFill>
                <a:latin typeface="TH SarabunIT๙" pitchFamily="34" charset="-34"/>
                <a:cs typeface="TH SarabunIT๙" pitchFamily="34" charset="-34"/>
              </a:rPr>
              <a:t> การอนุมัติแผนการจัดตั้งสถานพยาบาล </a:t>
            </a:r>
            <a:endParaRPr lang="th-TH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1816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h-TH" sz="3200" b="1" dirty="0" smtClean="0">
                <a:latin typeface="TH NiramitIT๙ " pitchFamily="2" charset="-34"/>
                <a:cs typeface="TH NiramitIT๙ " pitchFamily="2" charset="-34"/>
              </a:rPr>
              <a:t>1.กฏกระทรวงว่าด้วย</a:t>
            </a:r>
            <a:r>
              <a:rPr lang="th-TH" sz="3200" dirty="0" smtClean="0">
                <a:latin typeface="TH NiramitIT๙ " pitchFamily="2" charset="-34"/>
                <a:cs typeface="TH NiramitIT๙ " pitchFamily="2" charset="-34"/>
              </a:rPr>
              <a:t>การประกอบกิจการสถานพยาบาล   พ.ศ.2545 และ (ฉบับที่  2 ) พ.ศ. 2550  </a:t>
            </a:r>
          </a:p>
          <a:p>
            <a:pPr>
              <a:buNone/>
            </a:pPr>
            <a:r>
              <a:rPr lang="th-TH" sz="3200" u="sng" dirty="0" smtClean="0">
                <a:solidFill>
                  <a:schemeClr val="accent1"/>
                </a:solidFill>
                <a:latin typeface="TH NiramitIT๙ " pitchFamily="2" charset="-34"/>
                <a:cs typeface="TH NiramitIT๙ " pitchFamily="2" charset="-34"/>
              </a:rPr>
              <a:t>สาระสำคัญการจัดตั้งการประกอบกิจการสถานพยาบาล</a:t>
            </a:r>
          </a:p>
          <a:p>
            <a:pPr>
              <a:buNone/>
            </a:pPr>
            <a:r>
              <a:rPr lang="th-TH" sz="3200" b="1" dirty="0" smtClean="0">
                <a:solidFill>
                  <a:schemeClr val="accent1"/>
                </a:solidFill>
                <a:latin typeface="TH NiramitIT๙ " pitchFamily="2" charset="-34"/>
                <a:cs typeface="TH NiramitIT๙ " pitchFamily="2" charset="-34"/>
              </a:rPr>
              <a:t>1.คือ  การอนุมัติแผนการจัดตั้งคลินิก ต้องทำตามแบบ  ส.พ. 1, ส.พ. 2 , ส.พ. 5 , ส.พ. 6  และส.พ. 18</a:t>
            </a:r>
          </a:p>
          <a:p>
            <a:pPr>
              <a:buNone/>
            </a:pPr>
            <a:r>
              <a:rPr lang="th-TH" sz="3200" b="1" dirty="0" smtClean="0">
                <a:solidFill>
                  <a:schemeClr val="accent1"/>
                </a:solidFill>
                <a:latin typeface="TH NiramitIT๙ " pitchFamily="2" charset="-34"/>
                <a:cs typeface="TH NiramitIT๙ " pitchFamily="2" charset="-34"/>
              </a:rPr>
              <a:t>2.ไม่ต้องห้ามตาม  มาตรา 17  </a:t>
            </a:r>
          </a:p>
          <a:p>
            <a:pPr>
              <a:buNone/>
            </a:pPr>
            <a:r>
              <a:rPr lang="th-TH" sz="3200" b="1" dirty="0" smtClean="0">
                <a:solidFill>
                  <a:schemeClr val="accent1"/>
                </a:solidFill>
                <a:latin typeface="TH NiramitIT๙ " pitchFamily="2" charset="-34"/>
                <a:cs typeface="TH NiramitIT๙ " pitchFamily="2" charset="-34"/>
              </a:rPr>
              <a:t>3.ผู้ประกอบวิชาชีพ  หรือผู้ประกอบโรคศิลปะ เป็นผู้ให้บริการตลอดเวลาทำการ  และตรงตามวิชาชีพ  จำนวน  1  คน</a:t>
            </a:r>
          </a:p>
          <a:p>
            <a:endParaRPr lang="th-TH" sz="3200" dirty="0" smtClean="0">
              <a:latin typeface="TH NiramitIT๙ " pitchFamily="2" charset="-34"/>
              <a:cs typeface="TH NiramitIT๙ " pitchFamily="2" charset="-34"/>
            </a:endParaRPr>
          </a:p>
          <a:p>
            <a:endParaRPr lang="th-TH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000132"/>
          </a:xfrm>
        </p:spPr>
        <p:txBody>
          <a:bodyPr/>
          <a:lstStyle/>
          <a:p>
            <a:pPr algn="ctr"/>
            <a:r>
              <a:rPr lang="th-TH" sz="5400" b="1" dirty="0" smtClean="0">
                <a:solidFill>
                  <a:schemeClr val="accent1"/>
                </a:solidFill>
                <a:latin typeface="TH SarabunIT๙" pitchFamily="34" charset="-34"/>
                <a:cs typeface="TH SarabunIT๙" pitchFamily="34" charset="-34"/>
              </a:rPr>
              <a:t>การอนุมัติแผนการจัดตั้งสถานพยาบาล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96730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th-TH" sz="3200" dirty="0" smtClean="0">
                <a:latin typeface="TH NiramitIT๙ " pitchFamily="2" charset="-34"/>
                <a:cs typeface="TH NiramitIT๙ " pitchFamily="2" charset="-34"/>
              </a:rPr>
              <a:t>2</a:t>
            </a:r>
            <a:r>
              <a:rPr lang="th-TH" sz="3200" b="1" dirty="0" smtClean="0">
                <a:latin typeface="TH NiramitIT๙ " pitchFamily="2" charset="-34"/>
                <a:cs typeface="TH NiramitIT๙ " pitchFamily="2" charset="-34"/>
              </a:rPr>
              <a:t> กฏกระทรวง</a:t>
            </a:r>
            <a:r>
              <a:rPr lang="th-TH" sz="3200" b="1" dirty="0" smtClean="0">
                <a:latin typeface="TH SarabunIT๙" pitchFamily="34" charset="-34"/>
                <a:cs typeface="TH SarabunIT๙" pitchFamily="34" charset="-34"/>
              </a:rPr>
              <a:t>ว่าด้วยการดำเนินการสถานพยาบาล  พ.ศ.2545</a:t>
            </a:r>
          </a:p>
          <a:p>
            <a:pPr>
              <a:buNone/>
            </a:pPr>
            <a:r>
              <a:rPr lang="th-TH" sz="3200" b="1" u="sng" dirty="0" smtClean="0">
                <a:latin typeface="TH SarabunIT๙" pitchFamily="34" charset="-34"/>
                <a:cs typeface="TH SarabunIT๙" pitchFamily="34" charset="-34"/>
              </a:rPr>
              <a:t>สาระสำคัญ</a:t>
            </a:r>
          </a:p>
          <a:p>
            <a:pPr>
              <a:buNone/>
            </a:pPr>
            <a:r>
              <a:rPr lang="th-TH" sz="3200" b="1" dirty="0" smtClean="0">
                <a:latin typeface="TH NiramitIT๙ " pitchFamily="2" charset="-34"/>
                <a:cs typeface="TH NiramitIT๙ " pitchFamily="2" charset="-34"/>
              </a:rPr>
              <a:t>เป็นผู้ดำเนินการสถานพยาบาลได้   2   แห่ง และการดำเนินการต้องแสดงให้ประจักษ์ว่าสามารถที่ควบคุมดูแลทั้งสองแห่งอย่างใกล้ชิด  โดยต้องแสดงวันเวลาทำการ</a:t>
            </a:r>
          </a:p>
          <a:p>
            <a:pPr>
              <a:buNone/>
            </a:pPr>
            <a:r>
              <a:rPr lang="th-TH" sz="3200" b="1" dirty="0" smtClean="0">
                <a:latin typeface="TH SarabunIT๙" pitchFamily="34" charset="-34"/>
                <a:cs typeface="TH SarabunIT๙" pitchFamily="34" charset="-34"/>
              </a:rPr>
              <a:t>3. กฏกระทรวงว่าด้วยผู้ดำเนินการสถานพยาบาลตามประเภทและลักษณะการให้บริการทางการแพทย์ของสถานพยาบาล  พ.ศ.2545</a:t>
            </a:r>
          </a:p>
          <a:p>
            <a:pPr>
              <a:buNone/>
            </a:pPr>
            <a:r>
              <a:rPr lang="th-TH" sz="2400" b="1" u="sng" dirty="0" smtClean="0">
                <a:latin typeface="TH SarabunIT๙" pitchFamily="34" charset="-34"/>
                <a:cs typeface="TH SarabunIT๙" pitchFamily="34" charset="-34"/>
              </a:rPr>
              <a:t>สาระสำคัญ</a:t>
            </a:r>
          </a:p>
          <a:p>
            <a:pPr>
              <a:buNone/>
            </a:pPr>
            <a:r>
              <a:rPr lang="th-TH" sz="2400" b="1" dirty="0" smtClean="0">
                <a:solidFill>
                  <a:schemeClr val="accent2"/>
                </a:solidFill>
                <a:latin typeface="TH NiramitIT๙ " pitchFamily="2" charset="-34"/>
                <a:cs typeface="TH NiramitIT๙ " pitchFamily="2" charset="-34"/>
              </a:rPr>
              <a:t>ผู้ประกอบวิชาชีพหรือผู้ประกอบโรคศิลปะ  มีสิทธิ์ได้รับอนุญาตให้เป็นผู้ดำเนินการสถานพยาบาล </a:t>
            </a:r>
          </a:p>
          <a:p>
            <a:pPr>
              <a:buNone/>
            </a:pPr>
            <a:r>
              <a:rPr lang="th-TH" sz="3500" b="1" dirty="0" smtClean="0">
                <a:solidFill>
                  <a:schemeClr val="accent2"/>
                </a:solidFill>
                <a:latin typeface="TH NiramitIT๙ " pitchFamily="2" charset="-34"/>
                <a:cs typeface="TH NiramitIT๙ " pitchFamily="2" charset="-34"/>
              </a:rPr>
              <a:t>1 คลินิก</a:t>
            </a:r>
          </a:p>
          <a:p>
            <a:pPr>
              <a:buNone/>
            </a:pPr>
            <a:r>
              <a:rPr lang="th-TH" sz="3500" b="1" dirty="0" smtClean="0">
                <a:solidFill>
                  <a:schemeClr val="accent2"/>
                </a:solidFill>
                <a:latin typeface="TH NiramitIT๙ " pitchFamily="2" charset="-34"/>
                <a:cs typeface="TH NiramitIT๙ " pitchFamily="2" charset="-34"/>
              </a:rPr>
              <a:t>2.โรงพยาบาล</a:t>
            </a:r>
            <a:endParaRPr lang="th-TH" sz="3500" dirty="0">
              <a:latin typeface="TH NiramitIT๙ " pitchFamily="2" charset="-34"/>
              <a:cs typeface="TH NiramitIT๙ " pitchFamily="2" charset="-34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8"/>
          </a:xfrm>
        </p:spPr>
        <p:txBody>
          <a:bodyPr/>
          <a:lstStyle/>
          <a:p>
            <a:pPr algn="ctr"/>
            <a:r>
              <a:rPr lang="th-TH" sz="4800" b="1" dirty="0" smtClean="0">
                <a:solidFill>
                  <a:schemeClr val="accent1"/>
                </a:solidFill>
                <a:latin typeface="TH SarabunIT๙" pitchFamily="34" charset="-34"/>
                <a:cs typeface="TH SarabunIT๙" pitchFamily="34" charset="-34"/>
              </a:rPr>
              <a:t>การอนุมัติแผนการจัดตั้งสถานพยาบาล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89586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th-TH" dirty="0" smtClean="0">
                <a:latin typeface="TH NiramitIT๙ " pitchFamily="2" charset="-34"/>
                <a:cs typeface="TH NiramitIT๙ " pitchFamily="2" charset="-34"/>
              </a:rPr>
              <a:t>4.กฎกระทรวงกำหนดลักษณะของสถานพยาบาลและลักษณะการให้บริการของสถานพยาบาล   พ.ศ. 2558</a:t>
            </a:r>
            <a:endParaRPr lang="en-US" dirty="0" smtClean="0">
              <a:latin typeface="TH NiramitIT๙ " pitchFamily="2" charset="-34"/>
              <a:cs typeface="TH NiramitIT๙ " pitchFamily="2" charset="-34"/>
            </a:endParaRP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None/>
            </a:pPr>
            <a:r>
              <a:rPr lang="th-TH" b="1" u="sng" dirty="0" smtClean="0">
                <a:solidFill>
                  <a:prstClr val="black"/>
                </a:solidFill>
                <a:latin typeface="Book Antiqua"/>
                <a:cs typeface="EucrosiaUPC"/>
              </a:rPr>
              <a:t>ลักษณะทั่วไปของคลินิก</a:t>
            </a:r>
            <a:endParaRPr lang="th-TH" u="sng" dirty="0" smtClean="0">
              <a:solidFill>
                <a:prstClr val="black"/>
              </a:solidFill>
              <a:latin typeface="Book Antiqua"/>
              <a:cs typeface="EucrosiaUPC"/>
            </a:endParaRP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None/>
            </a:pPr>
            <a:r>
              <a:rPr lang="th-TH" dirty="0" smtClean="0">
                <a:solidFill>
                  <a:prstClr val="black"/>
                </a:solidFill>
                <a:latin typeface="Book Antiqua"/>
                <a:cs typeface="EucrosiaUPC"/>
              </a:rPr>
              <a:t>(</a:t>
            </a:r>
            <a:r>
              <a:rPr lang="th-TH" sz="3200" dirty="0" smtClean="0">
                <a:solidFill>
                  <a:prstClr val="black"/>
                </a:solidFill>
                <a:latin typeface="Book Antiqua"/>
                <a:cs typeface="EucrosiaUPC"/>
              </a:rPr>
              <a:t>1) ตั้งอยู่ในทำเลที่สะดวก ปลอดภัย และไม่เป็นอันตรายต่อสุขภาพ</a:t>
            </a:r>
            <a:endParaRPr lang="en-US" sz="3200" dirty="0" smtClean="0">
              <a:solidFill>
                <a:prstClr val="black"/>
              </a:solidFill>
              <a:latin typeface="Book Antiqua"/>
            </a:endParaRP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None/>
            </a:pPr>
            <a:r>
              <a:rPr lang="th-TH" sz="3200" dirty="0" smtClean="0">
                <a:solidFill>
                  <a:prstClr val="black"/>
                </a:solidFill>
                <a:latin typeface="Book Antiqua"/>
                <a:cs typeface="EucrosiaUPC"/>
              </a:rPr>
              <a:t>(2) อาคารต้องมั่นคงแข็งแรง ไม่อยู่ในสภาพชำรุดและเสี่ยงต่ออันตรายจากการใช้สอย</a:t>
            </a:r>
            <a:endParaRPr lang="en-US" sz="3200" dirty="0" smtClean="0">
              <a:solidFill>
                <a:prstClr val="black"/>
              </a:solidFill>
              <a:latin typeface="Book Antiqua"/>
            </a:endParaRP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None/>
            </a:pPr>
            <a:r>
              <a:rPr lang="th-TH" sz="3200" dirty="0" smtClean="0">
                <a:solidFill>
                  <a:prstClr val="black"/>
                </a:solidFill>
                <a:latin typeface="Book Antiqua"/>
                <a:cs typeface="EucrosiaUPC"/>
              </a:rPr>
              <a:t>(3) บริเวณทั้งภายนอกและภายในต้องสะอาด เป็นระเบียบเรียบร้อย จัดแบ่งพื้นที่ใช้สอยอย่างเหมาะสม และมีสิ่งอำนวยความสะดวกแก่ผู้ป่วย</a:t>
            </a:r>
            <a:endParaRPr lang="en-US" sz="3200" dirty="0" smtClean="0">
              <a:solidFill>
                <a:prstClr val="black"/>
              </a:solidFill>
              <a:latin typeface="Book Antiqua"/>
            </a:endParaRP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None/>
            </a:pPr>
            <a:r>
              <a:rPr lang="th-TH" sz="3200" dirty="0" smtClean="0">
                <a:solidFill>
                  <a:prstClr val="black"/>
                </a:solidFill>
                <a:latin typeface="Book Antiqua"/>
                <a:cs typeface="EucrosiaUPC"/>
              </a:rPr>
              <a:t>(4) การสัญจรและการเคลื่อนย้ายผู้ป่วยต้องกระทำได้โดยสะดวก</a:t>
            </a: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None/>
            </a:pPr>
            <a:endParaRPr lang="en-US" dirty="0" smtClean="0">
              <a:solidFill>
                <a:prstClr val="black"/>
              </a:solidFill>
              <a:latin typeface="Book Antiqua"/>
            </a:endParaRPr>
          </a:p>
          <a:p>
            <a:endParaRPr lang="th-TH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000132"/>
          </a:xfrm>
        </p:spPr>
        <p:txBody>
          <a:bodyPr>
            <a:normAutofit/>
          </a:bodyPr>
          <a:lstStyle/>
          <a:p>
            <a:pPr algn="ctr"/>
            <a:r>
              <a:rPr lang="th-TH" sz="5400" b="1" dirty="0" smtClean="0">
                <a:solidFill>
                  <a:schemeClr val="accent1"/>
                </a:solidFill>
                <a:latin typeface="TH SarabunIT๙" pitchFamily="34" charset="-34"/>
                <a:cs typeface="TH SarabunIT๙" pitchFamily="34" charset="-34"/>
              </a:rPr>
              <a:t>การอนุมัติแผนการจัดตั้งสถานพยาบาล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428736"/>
            <a:ext cx="8715436" cy="4895864"/>
          </a:xfrm>
        </p:spPr>
        <p:txBody>
          <a:bodyPr>
            <a:normAutofit/>
          </a:bodyPr>
          <a:lstStyle/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None/>
            </a:pPr>
            <a:r>
              <a:rPr lang="th-TH" sz="4000" b="1" dirty="0" smtClean="0">
                <a:solidFill>
                  <a:prstClr val="black"/>
                </a:solidFill>
                <a:latin typeface="Book Antiqua"/>
                <a:cs typeface="EucrosiaUPC"/>
              </a:rPr>
              <a:t>ลักษณะทั่วไปของสถานพยาบาล  ต่อ</a:t>
            </a: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None/>
            </a:pPr>
            <a:r>
              <a:rPr lang="th-TH" sz="4000" dirty="0" smtClean="0">
                <a:solidFill>
                  <a:prstClr val="black"/>
                </a:solidFill>
                <a:latin typeface="Book Antiqua"/>
                <a:cs typeface="EucrosiaUPC"/>
              </a:rPr>
              <a:t>5) มีห้องตรวจหรือห้องให้การรักษาเป็นสัดส่วนและมิดชิด</a:t>
            </a:r>
            <a:endParaRPr lang="en-US" sz="4000" dirty="0" smtClean="0">
              <a:solidFill>
                <a:prstClr val="black"/>
              </a:solidFill>
              <a:latin typeface="Book Antiqua"/>
            </a:endParaRP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None/>
            </a:pPr>
            <a:r>
              <a:rPr lang="th-TH" sz="4000" dirty="0" smtClean="0">
                <a:solidFill>
                  <a:prstClr val="black"/>
                </a:solidFill>
                <a:latin typeface="Book Antiqua"/>
                <a:cs typeface="EucrosiaUPC"/>
              </a:rPr>
              <a:t>(6) มีห้องน้ำห้องส้วมที่ถูกสุขลักษณะอย่างน้อยหนึ่งห้อง</a:t>
            </a:r>
            <a:endParaRPr lang="th-TH" sz="4000" dirty="0" smtClean="0">
              <a:solidFill>
                <a:prstClr val="black"/>
              </a:solidFill>
              <a:latin typeface="Book Antiqua"/>
            </a:endParaRP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None/>
            </a:pPr>
            <a:r>
              <a:rPr lang="th-TH" sz="4000" dirty="0" smtClean="0">
                <a:solidFill>
                  <a:prstClr val="black"/>
                </a:solidFill>
                <a:latin typeface="Book Antiqua"/>
                <a:cs typeface="EucrosiaUPC"/>
              </a:rPr>
              <a:t>(๗) </a:t>
            </a:r>
            <a:r>
              <a:rPr lang="th-TH" sz="3600" b="1" dirty="0" smtClean="0">
                <a:solidFill>
                  <a:prstClr val="black"/>
                </a:solidFill>
                <a:latin typeface="Book Antiqua"/>
                <a:cs typeface="EucrosiaUPC"/>
              </a:rPr>
              <a:t>มีแสงสว่างและการระบายอากาศเพียงพอ ไม่มีกลิ่นอับทึบ</a:t>
            </a:r>
            <a:endParaRPr lang="en-US" sz="3600" b="1" dirty="0" smtClean="0">
              <a:solidFill>
                <a:prstClr val="black"/>
              </a:solidFill>
              <a:latin typeface="Book Antiqua"/>
            </a:endParaRP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None/>
            </a:pPr>
            <a:r>
              <a:rPr lang="th-TH" sz="4000" dirty="0" smtClean="0">
                <a:solidFill>
                  <a:prstClr val="black"/>
                </a:solidFill>
                <a:latin typeface="Book Antiqua"/>
                <a:cs typeface="EucrosiaUPC"/>
              </a:rPr>
              <a:t>(๘) </a:t>
            </a:r>
            <a:r>
              <a:rPr lang="th-TH" sz="3600" b="1" dirty="0" smtClean="0">
                <a:solidFill>
                  <a:prstClr val="black"/>
                </a:solidFill>
                <a:latin typeface="Book Antiqua"/>
                <a:cs typeface="EucrosiaUPC"/>
              </a:rPr>
              <a:t>มีระบบการเก็บและกำจัดมูลฝอยและสิ่งปฏิกูลที่เหมาะสม</a:t>
            </a:r>
            <a:endParaRPr lang="en-US" sz="3600" b="1" dirty="0" smtClean="0">
              <a:solidFill>
                <a:prstClr val="black"/>
              </a:solidFill>
              <a:latin typeface="Book Antiqua"/>
            </a:endParaRPr>
          </a:p>
          <a:p>
            <a:endParaRPr lang="th-TH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928694"/>
          </a:xfrm>
        </p:spPr>
        <p:txBody>
          <a:bodyPr>
            <a:normAutofit fontScale="90000"/>
          </a:bodyPr>
          <a:lstStyle/>
          <a:p>
            <a:pPr algn="ctr"/>
            <a:r>
              <a:rPr lang="th-TH" sz="5400" b="1" dirty="0" smtClean="0">
                <a:solidFill>
                  <a:prstClr val="black"/>
                </a:solidFill>
                <a:latin typeface="Book Antiqua"/>
                <a:cs typeface="EucrosiaUPC"/>
              </a:rPr>
              <a:t/>
            </a:r>
            <a:br>
              <a:rPr lang="th-TH" sz="5400" b="1" dirty="0" smtClean="0">
                <a:solidFill>
                  <a:prstClr val="black"/>
                </a:solidFill>
                <a:latin typeface="Book Antiqua"/>
                <a:cs typeface="EucrosiaUPC"/>
              </a:rPr>
            </a:br>
            <a:r>
              <a:rPr lang="th-TH" sz="3600" b="1" dirty="0" smtClean="0">
                <a:solidFill>
                  <a:schemeClr val="accent1"/>
                </a:solidFill>
                <a:latin typeface="TH SarabunIT๙" pitchFamily="34" charset="-34"/>
                <a:cs typeface="TH SarabunIT๙" pitchFamily="34" charset="-34"/>
              </a:rPr>
              <a:t>การอนุมัติแผนการจัดตั้งสถานพยาบาล</a:t>
            </a:r>
            <a:r>
              <a:rPr lang="th-TH" sz="3600" b="1" dirty="0" smtClean="0">
                <a:solidFill>
                  <a:prstClr val="black"/>
                </a:solidFill>
                <a:latin typeface="Book Antiqua"/>
                <a:cs typeface="EucrosiaUPC"/>
              </a:rPr>
              <a:t/>
            </a:r>
            <a:br>
              <a:rPr lang="th-TH" sz="3600" b="1" dirty="0" smtClean="0">
                <a:solidFill>
                  <a:prstClr val="black"/>
                </a:solidFill>
                <a:latin typeface="Book Antiqua"/>
                <a:cs typeface="EucrosiaUPC"/>
              </a:rPr>
            </a:br>
            <a:endParaRPr lang="th-TH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253054"/>
          </a:xfrm>
        </p:spPr>
        <p:txBody>
          <a:bodyPr/>
          <a:lstStyle/>
          <a:p>
            <a:pPr marL="548640" indent="-411480">
              <a:buClr>
                <a:prstClr val="white">
                  <a:shade val="95000"/>
                </a:prstClr>
              </a:buClr>
              <a:buSzPct val="65000"/>
              <a:buNone/>
            </a:pPr>
            <a:r>
              <a:rPr lang="th-TH" sz="4000" b="1" dirty="0" smtClean="0">
                <a:solidFill>
                  <a:prstClr val="black"/>
                </a:solidFill>
                <a:latin typeface="Book Antiqua"/>
                <a:cs typeface="EucrosiaUPC"/>
              </a:rPr>
              <a:t>ลักษณะทั่วไปของสถานพยาบาล   ต่อ</a:t>
            </a: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None/>
            </a:pPr>
            <a:r>
              <a:rPr lang="th-TH" sz="4000" dirty="0" smtClean="0">
                <a:solidFill>
                  <a:prstClr val="black"/>
                </a:solidFill>
                <a:latin typeface="Book Antiqua"/>
                <a:cs typeface="EucrosiaUPC"/>
              </a:rPr>
              <a:t>(9) มีระบบการควบคุมการติดเชื้อที่เหมาะสม</a:t>
            </a:r>
            <a:endParaRPr lang="en-US" sz="4000" dirty="0" smtClean="0">
              <a:solidFill>
                <a:prstClr val="black"/>
              </a:solidFill>
              <a:latin typeface="Book Antiqua"/>
            </a:endParaRP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None/>
            </a:pPr>
            <a:r>
              <a:rPr lang="th-TH" sz="4000" dirty="0" smtClean="0">
                <a:solidFill>
                  <a:prstClr val="black"/>
                </a:solidFill>
                <a:latin typeface="Book Antiqua"/>
                <a:cs typeface="EucrosiaUPC"/>
              </a:rPr>
              <a:t>(10) กรณีบริการเอกซเรย์ การบริการจะต้องได้มาตรฐาน</a:t>
            </a: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None/>
            </a:pPr>
            <a:r>
              <a:rPr lang="th-TH" sz="4000" dirty="0" smtClean="0">
                <a:solidFill>
                  <a:prstClr val="black"/>
                </a:solidFill>
                <a:latin typeface="Book Antiqua"/>
                <a:cs typeface="EucrosiaUPC"/>
              </a:rPr>
              <a:t>และได้รับอนุญาตจากหน่วยงานที่รับผิดชอบตามกฎหมาย</a:t>
            </a: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None/>
            </a:pPr>
            <a:r>
              <a:rPr lang="th-TH" sz="4000" dirty="0" smtClean="0">
                <a:solidFill>
                  <a:prstClr val="black"/>
                </a:solidFill>
                <a:latin typeface="Book Antiqua"/>
                <a:cs typeface="EucrosiaUPC"/>
              </a:rPr>
              <a:t>หรือหน่วยงานอื่นที่ได้รับมอบหมาย</a:t>
            </a:r>
            <a:endParaRPr lang="en-US" sz="4000" dirty="0" smtClean="0">
              <a:solidFill>
                <a:prstClr val="black"/>
              </a:solidFill>
              <a:latin typeface="Book Antiqua"/>
            </a:endParaRPr>
          </a:p>
          <a:p>
            <a:endParaRPr lang="th-TH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071570"/>
          </a:xfrm>
        </p:spPr>
        <p:txBody>
          <a:bodyPr>
            <a:normAutofit/>
          </a:bodyPr>
          <a:lstStyle/>
          <a:p>
            <a:pPr algn="ctr"/>
            <a:r>
              <a:rPr lang="th-TH" sz="5400" b="1" dirty="0" smtClean="0">
                <a:solidFill>
                  <a:schemeClr val="accent1"/>
                </a:solidFill>
                <a:latin typeface="TH SarabunIT๙" pitchFamily="34" charset="-34"/>
                <a:cs typeface="TH SarabunIT๙" pitchFamily="34" charset="-34"/>
              </a:rPr>
              <a:t>การอนุมัติแผนการจัดตั้งสถานพยาบาล</a:t>
            </a:r>
            <a:endParaRPr lang="th-TH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110178"/>
          </a:xfrm>
        </p:spPr>
        <p:txBody>
          <a:bodyPr/>
          <a:lstStyle/>
          <a:p>
            <a:pPr marL="594360" lvl="0" indent="-457200">
              <a:buClr>
                <a:prstClr val="white">
                  <a:shade val="95000"/>
                </a:prstClr>
              </a:buClr>
              <a:buSzPct val="65000"/>
              <a:buNone/>
            </a:pPr>
            <a:r>
              <a:rPr lang="th-TH" sz="3200" b="1" dirty="0" smtClean="0">
                <a:ln w="6350">
                  <a:noFill/>
                </a:ln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ลักษณะเฉพาะของคลินิก</a:t>
            </a:r>
          </a:p>
          <a:p>
            <a:pPr marL="594360" lvl="0" indent="-457200">
              <a:buClr>
                <a:prstClr val="white">
                  <a:shade val="95000"/>
                </a:prstClr>
              </a:buClr>
              <a:buSzPct val="65000"/>
              <a:buNone/>
            </a:pPr>
            <a:r>
              <a:rPr lang="th-TH" sz="2400" dirty="0" smtClean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(</a:t>
            </a:r>
            <a:r>
              <a:rPr lang="th-TH" sz="4000" b="1" dirty="0" smtClean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1) มีความปลอดภัย มีความสะดวก และเหมาะสมต่อ         ผู้ให้บริการและผู้รับบริการในการประกอบวิชาชีพนั้น</a:t>
            </a:r>
            <a:endParaRPr lang="en-US" sz="4000" b="1" dirty="0" smtClean="0">
              <a:solidFill>
                <a:prstClr val="black"/>
              </a:solidFill>
              <a:latin typeface="Angsana New" pitchFamily="18" charset="-34"/>
              <a:cs typeface="Angsana New" pitchFamily="18" charset="-34"/>
            </a:endParaRPr>
          </a:p>
          <a:p>
            <a:pPr marL="594360" lvl="0" indent="-457200">
              <a:buClr>
                <a:prstClr val="white">
                  <a:shade val="95000"/>
                </a:prstClr>
              </a:buClr>
              <a:buSzPct val="65000"/>
              <a:buNone/>
            </a:pPr>
            <a:r>
              <a:rPr lang="th-TH" sz="4000" b="1" dirty="0" smtClean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(2) ได้มาตรฐานตามลักษณะวิชาชีพตามที่สภาวิชาชีพหรือคณะกรรมการวิชาชีพประกาศกำหนด แล้วแต่กรณี</a:t>
            </a:r>
          </a:p>
          <a:p>
            <a:endParaRPr lang="th-TH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000132"/>
          </a:xfrm>
        </p:spPr>
        <p:txBody>
          <a:bodyPr/>
          <a:lstStyle/>
          <a:p>
            <a:pPr algn="ctr"/>
            <a:r>
              <a:rPr lang="th-TH" sz="4800" b="1" dirty="0" smtClean="0">
                <a:solidFill>
                  <a:schemeClr val="accent1"/>
                </a:solidFill>
                <a:latin typeface="TH SarabunIT๙" pitchFamily="34" charset="-34"/>
                <a:cs typeface="TH SarabunIT๙" pitchFamily="34" charset="-34"/>
              </a:rPr>
              <a:t>การอนุมัติแผนการจัดตั้งสถานพยาบาล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038740"/>
          </a:xfrm>
        </p:spPr>
        <p:txBody>
          <a:bodyPr>
            <a:normAutofit lnSpcReduction="10000"/>
          </a:bodyPr>
          <a:lstStyle/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None/>
            </a:pPr>
            <a:r>
              <a:rPr lang="th-TH" sz="3200" b="1" dirty="0" smtClean="0">
                <a:ln w="6350">
                  <a:noFill/>
                </a:ln>
                <a:solidFill>
                  <a:prstClr val="black"/>
                </a:solidFill>
                <a:latin typeface="Lucida Sans"/>
                <a:cs typeface="FreesiaUPC"/>
              </a:rPr>
              <a:t>ลักษณะเฉพาะของคลินิก    ต่อ</a:t>
            </a: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None/>
            </a:pPr>
            <a:r>
              <a:rPr lang="th-TH" sz="3200" b="1" dirty="0" smtClean="0">
                <a:solidFill>
                  <a:prstClr val="black"/>
                </a:solidFill>
                <a:latin typeface="Book Antiqua"/>
                <a:cs typeface="EucrosiaUPC"/>
              </a:rPr>
              <a:t>(3)  </a:t>
            </a:r>
            <a:r>
              <a:rPr lang="th-TH" sz="3600" b="1" dirty="0" smtClean="0">
                <a:solidFill>
                  <a:prstClr val="black"/>
                </a:solidFill>
                <a:latin typeface="Book Antiqua"/>
                <a:cs typeface="EucrosiaUPC"/>
              </a:rPr>
              <a:t>พื้นที่ให้บริการจะต้องมีพื้นที่เชื่อมและเปิดติดต่อถึงกันได้ และไม่ตั้งอยู่ในพื้นที่เดียวกับสถานที่ขายยาตามกฎหมายว่าด้วยยาหรือพื้นที่เดียวกับการประกอบอาชีพอื่น</a:t>
            </a:r>
            <a:endParaRPr lang="en-US" sz="3600" b="1" dirty="0" smtClean="0">
              <a:solidFill>
                <a:prstClr val="black"/>
              </a:solidFill>
              <a:latin typeface="Book Antiqua"/>
            </a:endParaRPr>
          </a:p>
          <a:p>
            <a:pPr marL="594360" lvl="0" indent="-457200">
              <a:buClr>
                <a:prstClr val="white">
                  <a:shade val="95000"/>
                </a:prstClr>
              </a:buClr>
              <a:buSzPct val="65000"/>
              <a:buNone/>
            </a:pPr>
            <a:r>
              <a:rPr lang="th-TH" sz="3600" b="1" dirty="0" smtClean="0">
                <a:solidFill>
                  <a:prstClr val="black"/>
                </a:solidFill>
                <a:latin typeface="Book Antiqua"/>
                <a:cs typeface="EucrosiaUPC"/>
              </a:rPr>
              <a:t>(4) พื้นที่ให้บริการจะต้องไม่ตั้งอยู่ในสถานที่เดียวกับสถานพยาบาลของกระทรวง ทบวง กรม กรุงเทพมหานคร เมืองพัทยา องค์การบริหารส่วนจังหวัด เทศบาล องค์การบริหารส่วนตำบล องค์กรปกครองส่วนท้องถิ่นอื่น และสภากาชาดไทย ซึ่งให้บริการในลักษณะเดียวกัน</a:t>
            </a:r>
          </a:p>
          <a:p>
            <a:endParaRPr lang="th-TH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928694"/>
          </a:xfrm>
        </p:spPr>
        <p:txBody>
          <a:bodyPr/>
          <a:lstStyle/>
          <a:p>
            <a:pPr algn="ctr"/>
            <a:r>
              <a:rPr lang="th-TH" sz="4800" b="1" dirty="0" smtClean="0">
                <a:solidFill>
                  <a:schemeClr val="accent1"/>
                </a:solidFill>
                <a:latin typeface="TH SarabunIT๙" pitchFamily="34" charset="-34"/>
                <a:cs typeface="TH SarabunIT๙" pitchFamily="34" charset="-34"/>
              </a:rPr>
              <a:t>การอนุมัติแผนการจัดตั้งสถานพยาบาล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038740"/>
          </a:xfrm>
        </p:spPr>
        <p:txBody>
          <a:bodyPr>
            <a:normAutofit lnSpcReduction="10000"/>
          </a:bodyPr>
          <a:lstStyle/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None/>
            </a:pPr>
            <a:r>
              <a:rPr lang="th-TH" sz="3600" b="1" dirty="0" smtClean="0">
                <a:ln w="6350">
                  <a:noFill/>
                </a:ln>
                <a:solidFill>
                  <a:prstClr val="black"/>
                </a:solidFill>
                <a:latin typeface="Lucida Sans"/>
                <a:cs typeface="FreesiaUPC"/>
              </a:rPr>
              <a:t>ลักษณะเฉพาะของคลินิก  ต่อ</a:t>
            </a: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None/>
            </a:pPr>
            <a:r>
              <a:rPr lang="th-TH" sz="3600" b="1" dirty="0" smtClean="0">
                <a:solidFill>
                  <a:prstClr val="black"/>
                </a:solidFill>
                <a:latin typeface="Book Antiqua"/>
                <a:cs typeface="EucrosiaUPC"/>
              </a:rPr>
              <a:t>5) กรณีที่มีการให้บริการในอาคารเดียวกับการประกอบกิจการอื่น จะต้องมีการแบ่งพื้นที่ให้ชัดเจน และกิจการอื่นต้องไม่กระทบกระเทือนต่อการประกอบวิชาชีพ รวมทั้งสามารถเคลื่อนย้ายผู้ป่วยฉุกเฉินได้สะดวก</a:t>
            </a:r>
            <a:endParaRPr lang="en-US" sz="3600" b="1" dirty="0" smtClean="0">
              <a:solidFill>
                <a:prstClr val="black"/>
              </a:solidFill>
              <a:latin typeface="Book Antiqua"/>
            </a:endParaRP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None/>
            </a:pPr>
            <a:r>
              <a:rPr lang="th-TH" sz="3600" b="1" dirty="0" smtClean="0">
                <a:solidFill>
                  <a:prstClr val="black"/>
                </a:solidFill>
                <a:latin typeface="Book Antiqua"/>
                <a:cs typeface="EucrosiaUPC"/>
              </a:rPr>
              <a:t>(6) กรณีที่มีการให้บริการของลักษณะสหคลินิกหรือมีคลินิกหลายลักษณะอยู่ในอาคารเดียวกัน จะต้องมีการแบ่งสัดส่วนพื้นที่ให้ชัดเจน และแต่ละสัดส่วนต้องมีพื้นที่และลักษณะตามมาตรฐานของการให้บริการนั้น</a:t>
            </a:r>
            <a:endParaRPr lang="en-US" sz="3600" b="1" dirty="0" smtClean="0">
              <a:solidFill>
                <a:prstClr val="black"/>
              </a:solidFill>
              <a:latin typeface="Book Antiqua"/>
            </a:endParaRPr>
          </a:p>
          <a:p>
            <a:endParaRPr lang="th-TH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h-TH" sz="3200" b="1" dirty="0" smtClean="0">
                <a:ln w="6350">
                  <a:noFill/>
                </a:ln>
                <a:solidFill>
                  <a:prstClr val="black"/>
                </a:solidFill>
                <a:latin typeface="Lucida Sans"/>
                <a:cs typeface="FreesiaUPC"/>
              </a:rPr>
              <a:t>การแสดงรายละเอียด ชื่อ ผู้ประกอบวิชาชีพ  อัตราค่ารักษาพยาบาล ค่าบริการ และสิทธิผู้ป่วย  ต่อ</a:t>
            </a:r>
            <a:endParaRPr lang="th-TH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None/>
            </a:pPr>
            <a:r>
              <a:rPr lang="th-TH" sz="3600" b="1" dirty="0" smtClean="0">
                <a:solidFill>
                  <a:prstClr val="black"/>
                </a:solidFill>
                <a:latin typeface="Book Antiqua"/>
                <a:cs typeface="EucrosiaUPC"/>
              </a:rPr>
              <a:t>10. การโฆษณา ต้องไม่เป็นเท็จ โอ้อวด  หรือสื่อให้เข้าใจผิด ในสาระสำคัญ</a:t>
            </a: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None/>
            </a:pPr>
            <a:r>
              <a:rPr lang="th-TH" sz="3600" b="1" dirty="0" smtClean="0">
                <a:solidFill>
                  <a:prstClr val="black"/>
                </a:solidFill>
                <a:latin typeface="Book Antiqua"/>
                <a:cs typeface="EucrosiaUPC"/>
              </a:rPr>
              <a:t>11. ติดป้ายห้ามสูบบุหรี่</a:t>
            </a:r>
          </a:p>
          <a:p>
            <a:endParaRPr lang="th-TH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85725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th-TH" sz="3200" b="1" dirty="0" smtClean="0">
                <a:solidFill>
                  <a:schemeClr val="accent1"/>
                </a:solidFill>
                <a:latin typeface="TH SarabunIT๙" pitchFamily="34" charset="-34"/>
                <a:cs typeface="TH SarabunIT๙" pitchFamily="34" charset="-34"/>
              </a:rPr>
              <a:t>การอนุมัติแผนการจัดตั้งสถานพยาบาล </a:t>
            </a:r>
            <a:r>
              <a:rPr lang="th-TH" sz="3200" b="1" dirty="0" smtClean="0">
                <a:ln w="6350">
                  <a:noFill/>
                </a:ln>
                <a:solidFill>
                  <a:prstClr val="black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Lucida Sans"/>
                <a:cs typeface="FreesiaUPC"/>
              </a:rPr>
              <a:t/>
            </a:r>
            <a:br>
              <a:rPr lang="th-TH" sz="3200" b="1" dirty="0" smtClean="0">
                <a:ln w="6350">
                  <a:noFill/>
                </a:ln>
                <a:solidFill>
                  <a:prstClr val="black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Lucida Sans"/>
                <a:cs typeface="FreesiaUPC"/>
              </a:rPr>
            </a:br>
            <a:endParaRPr lang="th-TH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46736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th-TH" sz="2800" dirty="0" smtClean="0">
                <a:latin typeface="TH NiramitIT๙ " pitchFamily="2" charset="-34"/>
                <a:cs typeface="TH NiramitIT๙ " pitchFamily="2" charset="-34"/>
              </a:rPr>
              <a:t>6.</a:t>
            </a:r>
            <a:r>
              <a:rPr lang="th-TH" sz="2800" b="1" dirty="0" smtClean="0">
                <a:latin typeface="Angsana New" pitchFamily="18" charset="-34"/>
                <a:cs typeface="Angsana New" pitchFamily="18" charset="-34"/>
              </a:rPr>
              <a:t>กฎกระทรวงกำหนดชนิดและจำนวนเครื่องมือ เครื่องใช้ ยาและเวชภัณฑ์ หรือยานพาหนะที่จำเป็นประจำสถานพยาบาล    พ.ศ. 2558</a:t>
            </a:r>
          </a:p>
          <a:p>
            <a:pPr>
              <a:buNone/>
            </a:pPr>
            <a:r>
              <a:rPr lang="th-TH" sz="2800" b="1" dirty="0" smtClean="0">
                <a:ln w="6350">
                  <a:noFill/>
                </a:ln>
                <a:solidFill>
                  <a:prstClr val="black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Lucida Sans"/>
                <a:cs typeface="FreesiaUPC"/>
              </a:rPr>
              <a:t>ชนิดและจำนวนเครื่องมือ เครื่องใช้ ยาและเวชภัณฑ์ ที่จำเป็น</a:t>
            </a:r>
          </a:p>
          <a:p>
            <a:pPr>
              <a:buNone/>
            </a:pPr>
            <a:r>
              <a:rPr lang="th-TH" dirty="0" smtClean="0"/>
              <a:t>(</a:t>
            </a:r>
            <a:r>
              <a:rPr lang="th-TH" sz="3600" b="1" dirty="0" smtClean="0"/>
              <a:t>๑) ตู้หรือชั้นหรืออุปกรณ์เก็บเวชระเบียนที่มั่นคง ปลอดภัย และต้องจัดให้เป็นระเบียบสามารถค้นหาได้ง่าย หรือถ้าเป็นระบบคอมพิวเตอร์ต้องจัดให้มีระบบข้อมูลสำรองเพื่อป้องกันข้อมูลสูญหายซึ่งอาจจัดแยกเป็นแผนกเวชระเบียนโดยเฉพาะก็ได้</a:t>
            </a:r>
            <a:endParaRPr lang="en-US" sz="3600" b="1" dirty="0" smtClean="0"/>
          </a:p>
          <a:p>
            <a:pPr>
              <a:buNone/>
            </a:pPr>
            <a:r>
              <a:rPr lang="th-TH" sz="3600" b="1" dirty="0" smtClean="0"/>
              <a:t>(๒) ตู้หรือชั้นเก็บยาและเวชภัณฑ์อื่น</a:t>
            </a:r>
            <a:endParaRPr lang="en-US" sz="3600" b="1" dirty="0" smtClean="0"/>
          </a:p>
          <a:p>
            <a:pPr>
              <a:buNone/>
            </a:pPr>
            <a:r>
              <a:rPr lang="th-TH" sz="3600" b="1" dirty="0" smtClean="0"/>
              <a:t>(๓) เครื่องใช้ทั่วไปที่ใช้ในการตรวจรักษาและบริการ เช่น โต๊ะ เก้าอี้ ที่นั่งพักรอของผู้ป่วย เตียงตรวจโรค และอ่างฟอกมือชนิดที่ไม่ใช้มือเปิดปิดน้ำ</a:t>
            </a:r>
            <a:endParaRPr lang="en-US" sz="3600" b="1" dirty="0" smtClean="0"/>
          </a:p>
          <a:p>
            <a:endParaRPr lang="th-TH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714380"/>
          </a:xfrm>
        </p:spPr>
        <p:txBody>
          <a:bodyPr>
            <a:noAutofit/>
          </a:bodyPr>
          <a:lstStyle/>
          <a:p>
            <a:pPr algn="ctr"/>
            <a:r>
              <a:rPr lang="th-TH" sz="3600" b="1" dirty="0" smtClean="0">
                <a:solidFill>
                  <a:schemeClr val="accent1"/>
                </a:solidFill>
                <a:latin typeface="TH SarabunIT๙" pitchFamily="34" charset="-34"/>
                <a:cs typeface="TH SarabunIT๙" pitchFamily="34" charset="-34"/>
              </a:rPr>
              <a:t>การอนุมัติแผนการจัดตั้งสถานพยาบาล </a:t>
            </a:r>
            <a:endParaRPr lang="th-TH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36"/>
            <a:ext cx="8472518" cy="48958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h-TH" sz="3200" b="1" dirty="0" smtClean="0">
                <a:ln w="6350">
                  <a:noFill/>
                </a:ln>
                <a:solidFill>
                  <a:prstClr val="black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Lucida Sans"/>
                <a:cs typeface="FreesiaUPC"/>
              </a:rPr>
              <a:t>ชนิดและจำนวนเครื่องมือ เครื่องใช้ ยาและเวชภัณฑ์ ที่จำเป็น</a:t>
            </a:r>
            <a:r>
              <a:rPr lang="th-TH" sz="3200" b="1" dirty="0" smtClean="0">
                <a:ln w="6350">
                  <a:noFill/>
                </a:ln>
                <a:solidFill>
                  <a:prstClr val="black"/>
                </a:solidFill>
                <a:latin typeface="Lucida Sans"/>
                <a:cs typeface="FreesiaUPC"/>
              </a:rPr>
              <a:t>(ต่อ)</a:t>
            </a:r>
          </a:p>
          <a:p>
            <a:pPr>
              <a:buNone/>
            </a:pPr>
            <a:r>
              <a:rPr lang="th-TH" sz="3200" b="1" dirty="0" smtClean="0"/>
              <a:t>๔) เครื่องมืออุปกรณ์และเวชภัณฑ์สำหรับควบคุมการติดเชื้อในกรณีที่จำเป็นต้องใช้ เช่น เครื่องมือหรืออุปกรณ์ในการทำความสะอาด หม้อต้ม หม้อนึ่ง หม้อนึ่งอบความดันที่มีประสิทธิภาพในการฆ่าเชื้อ ตู้ที่มิดชิดสำหรับเก็บเครื่องมือที่ปราศจากเชื้อแล้ว และมีเครื่องมือที่พร้อมใช้งาน      เช่น ภาชนะบรรจุมูลฝอยทั่วไป และภาชนะบรรจุมูลฝอยติดเชื้อ</a:t>
            </a:r>
            <a:endParaRPr lang="en-US" sz="3200" b="1" dirty="0" smtClean="0"/>
          </a:p>
          <a:p>
            <a:endParaRPr lang="th-TH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928694"/>
          </a:xfrm>
        </p:spPr>
        <p:txBody>
          <a:bodyPr>
            <a:normAutofit fontScale="90000"/>
          </a:bodyPr>
          <a:lstStyle/>
          <a:p>
            <a:pPr algn="ctr"/>
            <a:r>
              <a:rPr lang="th-TH" sz="3600" b="1" dirty="0" smtClean="0">
                <a:solidFill>
                  <a:schemeClr val="accent1"/>
                </a:solidFill>
                <a:latin typeface="TH SarabunIT๙" pitchFamily="34" charset="-34"/>
                <a:cs typeface="TH SarabunIT๙" pitchFamily="34" charset="-34"/>
              </a:rPr>
              <a:t>การอนุมัติแผนการจัดตั้งสถานพยาบาล </a:t>
            </a:r>
            <a:r>
              <a:rPr lang="th-TH" sz="3600" b="1" dirty="0" smtClean="0">
                <a:ln w="6350">
                  <a:noFill/>
                </a:ln>
                <a:solidFill>
                  <a:prstClr val="black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Lucida Sans"/>
                <a:cs typeface="FreesiaUPC"/>
              </a:rPr>
              <a:t/>
            </a:r>
            <a:br>
              <a:rPr lang="th-TH" sz="3600" b="1" dirty="0" smtClean="0">
                <a:ln w="6350">
                  <a:noFill/>
                </a:ln>
                <a:solidFill>
                  <a:prstClr val="black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Lucida Sans"/>
                <a:cs typeface="FreesiaUPC"/>
              </a:rPr>
            </a:br>
            <a:endParaRPr lang="th-TH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401080" cy="5110178"/>
          </a:xfrm>
        </p:spPr>
        <p:txBody>
          <a:bodyPr/>
          <a:lstStyle/>
          <a:p>
            <a:pPr>
              <a:buNone/>
            </a:pPr>
            <a:r>
              <a:rPr lang="th-TH" sz="3200" b="1" dirty="0" smtClean="0">
                <a:ln w="6350">
                  <a:noFill/>
                </a:ln>
                <a:solidFill>
                  <a:prstClr val="black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Lucida Sans"/>
                <a:cs typeface="FreesiaUPC"/>
              </a:rPr>
              <a:t>ชนิดและจำนวนเครื่องมือ เครื่องใช้ ยาและเวชภัณฑ์ ที่จำเป็น</a:t>
            </a:r>
            <a:r>
              <a:rPr lang="th-TH" sz="3200" b="1" dirty="0" smtClean="0">
                <a:ln w="6350">
                  <a:noFill/>
                </a:ln>
                <a:solidFill>
                  <a:prstClr val="black"/>
                </a:solidFill>
                <a:latin typeface="Lucida Sans"/>
                <a:cs typeface="FreesiaUPC"/>
              </a:rPr>
              <a:t>(ต่อ)</a:t>
            </a:r>
          </a:p>
          <a:p>
            <a:pPr>
              <a:buNone/>
            </a:pPr>
            <a:r>
              <a:rPr lang="th-TH" sz="3200" b="1" dirty="0" smtClean="0"/>
              <a:t>(</a:t>
            </a:r>
            <a:r>
              <a:rPr lang="th-TH" sz="3200" dirty="0" smtClean="0">
                <a:latin typeface="TH NiramitIT๙ " pitchFamily="2" charset="-34"/>
                <a:cs typeface="TH NiramitIT๙ " pitchFamily="2" charset="-34"/>
              </a:rPr>
              <a:t>๕) อุปกรณ์ช่วยเหลือผู้ป่วยฉุกเฉิน ได้แก่ </a:t>
            </a:r>
          </a:p>
          <a:p>
            <a:pPr>
              <a:buNone/>
            </a:pPr>
            <a:r>
              <a:rPr lang="th-TH" sz="3200" dirty="0" smtClean="0">
                <a:latin typeface="TH NiramitIT๙ " pitchFamily="2" charset="-34"/>
                <a:cs typeface="TH NiramitIT๙ " pitchFamily="2" charset="-34"/>
              </a:rPr>
              <a:t>    1.ถุงบีบลมเพื่อช่วยหายใจพร้อมหน้ากากครอบช่วยการหายใจ </a:t>
            </a:r>
          </a:p>
          <a:p>
            <a:pPr>
              <a:buNone/>
            </a:pPr>
            <a:r>
              <a:rPr lang="th-TH" sz="3200" dirty="0" smtClean="0">
                <a:latin typeface="TH NiramitIT๙ " pitchFamily="2" charset="-34"/>
                <a:cs typeface="TH NiramitIT๙ " pitchFamily="2" charset="-34"/>
              </a:rPr>
              <a:t>    2.ยาและเวชภัณฑ์อื่นที่ใช้ในการรักษาและช่วยเหลือผู้ป่วยฉุกเฉินตามลักษณะของคลินิก</a:t>
            </a:r>
            <a:endParaRPr lang="en-US" sz="3200" dirty="0" smtClean="0">
              <a:latin typeface="TH NiramitIT๙ " pitchFamily="2" charset="-34"/>
              <a:cs typeface="TH NiramitIT๙ " pitchFamily="2" charset="-34"/>
            </a:endParaRPr>
          </a:p>
          <a:p>
            <a:endParaRPr lang="th-TH" b="1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857256"/>
          </a:xfrm>
        </p:spPr>
        <p:txBody>
          <a:bodyPr>
            <a:normAutofit/>
          </a:bodyPr>
          <a:lstStyle/>
          <a:p>
            <a:r>
              <a:rPr lang="th-TH" sz="3600" b="1" dirty="0" smtClean="0">
                <a:ln w="6350">
                  <a:noFill/>
                </a:ln>
                <a:solidFill>
                  <a:prstClr val="black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Lucida Sans"/>
                <a:cs typeface="FreesiaUPC"/>
              </a:rPr>
              <a:t> 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3959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h-TH" sz="3200" b="1" dirty="0" smtClean="0">
                <a:ln w="6350">
                  <a:noFill/>
                </a:ln>
                <a:solidFill>
                  <a:prstClr val="black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Lucida Sans"/>
                <a:cs typeface="FreesiaUPC"/>
              </a:rPr>
              <a:t>ชื่อสถานพยาบาลต้องเป็นไปตามที่กำหนดในกฎกระทรวง</a:t>
            </a:r>
          </a:p>
          <a:p>
            <a:pPr>
              <a:buNone/>
            </a:pPr>
            <a:r>
              <a:rPr lang="th-TH" sz="2800" dirty="0" smtClean="0">
                <a:latin typeface="TH NiramitIT๙ " pitchFamily="2" charset="-34"/>
                <a:cs typeface="TH NiramitIT๙ " pitchFamily="2" charset="-34"/>
              </a:rPr>
              <a:t>1</a:t>
            </a:r>
            <a:r>
              <a:rPr lang="th-TH" sz="3200" b="1" dirty="0" smtClean="0">
                <a:latin typeface="TH NiramitIT๙ " pitchFamily="2" charset="-34"/>
                <a:cs typeface="TH NiramitIT๙ " pitchFamily="2" charset="-34"/>
              </a:rPr>
              <a:t>คำนำหน้าชื่อหรือต่อท้ายชื่อสถานพยาบาลต้องประกอบด้วยลักษณะของสถานพยาบาลและลักษณะการให้บริการของสถานพยาบาลที่ขออนุญาต</a:t>
            </a:r>
            <a:endParaRPr lang="en-US" sz="3200" b="1" dirty="0" smtClean="0">
              <a:latin typeface="TH NiramitIT๙ " pitchFamily="2" charset="-34"/>
              <a:cs typeface="TH NiramitIT๙ " pitchFamily="2" charset="-34"/>
            </a:endParaRPr>
          </a:p>
          <a:p>
            <a:pPr>
              <a:buNone/>
            </a:pPr>
            <a:r>
              <a:rPr lang="th-TH" sz="3200" b="1" dirty="0" smtClean="0">
                <a:latin typeface="TH NiramitIT๙ " pitchFamily="2" charset="-34"/>
                <a:cs typeface="TH NiramitIT๙ " pitchFamily="2" charset="-34"/>
              </a:rPr>
              <a:t>2 ชื่อสถานพยาบาลจะต้องไม่ใช้คำหรือข้อความที่มีลักษณะชักชวนหรือโอ้อวดเกินความจริงหรืออาจทำให้เกิดความเข้าใจผิดในสาระสำคัญเกี่ยวกับการประกอบกิจการสถานพยาบาล</a:t>
            </a:r>
            <a:endParaRPr lang="en-US" sz="3200" b="1" dirty="0" smtClean="0">
              <a:latin typeface="TH NiramitIT๙ " pitchFamily="2" charset="-34"/>
              <a:cs typeface="TH NiramitIT๙ " pitchFamily="2" charset="-34"/>
            </a:endParaRPr>
          </a:p>
          <a:p>
            <a:endParaRPr lang="th-TH" dirty="0">
              <a:latin typeface="TH NiramitIT๙ " pitchFamily="2" charset="-34"/>
              <a:cs typeface="TH NiramitIT๙ " pitchFamily="2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00166" y="357166"/>
            <a:ext cx="65722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b="1" dirty="0" smtClean="0">
                <a:solidFill>
                  <a:schemeClr val="accent1"/>
                </a:solidFill>
                <a:latin typeface="TH SarabunIT๙" pitchFamily="34" charset="-34"/>
                <a:cs typeface="TH SarabunIT๙" pitchFamily="34" charset="-34"/>
              </a:rPr>
              <a:t>การอนุมัติแผนการจัดตั้งสถานพยาบาล </a:t>
            </a:r>
            <a:endParaRPr lang="th-TH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857256"/>
          </a:xfrm>
        </p:spPr>
        <p:txBody>
          <a:bodyPr>
            <a:normAutofit/>
          </a:bodyPr>
          <a:lstStyle/>
          <a:p>
            <a:pPr algn="ctr"/>
            <a:r>
              <a:rPr lang="th-TH" sz="3600" b="1" dirty="0" smtClean="0">
                <a:solidFill>
                  <a:schemeClr val="accent1"/>
                </a:solidFill>
                <a:latin typeface="TH SarabunIT๙" pitchFamily="34" charset="-34"/>
                <a:cs typeface="TH SarabunIT๙" pitchFamily="34" charset="-34"/>
              </a:rPr>
              <a:t>การอนุมัติแผนการจัดตั้งสถานพยาบาล </a:t>
            </a:r>
            <a:endParaRPr lang="th-TH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1816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h-TH" sz="2800" b="1" dirty="0" smtClean="0">
                <a:ln w="6350">
                  <a:noFill/>
                </a:ln>
                <a:solidFill>
                  <a:prstClr val="black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Lucida Sans"/>
                <a:cs typeface="FreesiaUPC"/>
              </a:rPr>
              <a:t>ชื่อสถานพยาบาลต้องเป็นไปตามที่กำหนดในกฎกระทรวง  ต่อ</a:t>
            </a:r>
          </a:p>
          <a:p>
            <a:pPr>
              <a:buNone/>
            </a:pPr>
            <a:r>
              <a:rPr lang="th-TH" sz="2800" b="1" dirty="0" smtClean="0">
                <a:latin typeface="TH NiramitIT๙ " pitchFamily="2" charset="-34"/>
                <a:cs typeface="TH NiramitIT๙ " pitchFamily="2" charset="-34"/>
              </a:rPr>
              <a:t>3 ชื่อสถานพยาบาลที่สื่อความหมายหรืออ้างอิงสถาบันพระมหากษัตริย์จะกระทำมิได้เว้นแต่ได้รับพระบรมราชานุญาตหรือพระราชานุญาต</a:t>
            </a:r>
          </a:p>
          <a:p>
            <a:pPr>
              <a:buNone/>
            </a:pPr>
            <a:r>
              <a:rPr lang="th-TH" sz="2800" b="1" dirty="0" smtClean="0">
                <a:latin typeface="TH NiramitIT๙ " pitchFamily="2" charset="-34"/>
                <a:cs typeface="TH NiramitIT๙ " pitchFamily="2" charset="-34"/>
              </a:rPr>
              <a:t>4 สถานพยาบาลประเภทที่ไม่รับผู้ป่วยไว้ค้างคืนที่ตั้งอยู่ในอำเภอหรือในเขตเดียวกันและสถานพยาบาลประเภทที่รับผู้ป่วยไว้ค้างคืนจะต้องมีชื่อไม่ซ้ำกัน เว้นแต่กรณีที่ผู้ขอรับใบอนุญาตให้ประกอบกิจการสถานพยาบาลใหม่และผู้ได้รับใบอนุญาตให้ประกอบกิจการสถานพยาบาลเดิมเป็นบุคคลหรือนิติบุคคลเดียวกันหรือมีหนังสือยินยอมจากผู้ได้รับใบอนุญาตให้ประกอบกิจการสถานพยาบาลเดิมให้ใช้ชื่อซ้ำกันได้ แต่ต้องมีตัวอักษรหรือหมายเลขเรียงลำดับหรือที่ตั้งสถานที่ต่อท้ายชื่อ</a:t>
            </a:r>
            <a:endParaRPr lang="en-US" sz="2800" b="1" dirty="0" smtClean="0">
              <a:latin typeface="TH NiramitIT๙ " pitchFamily="2" charset="-34"/>
              <a:cs typeface="TH NiramitIT๙ " pitchFamily="2" charset="-34"/>
            </a:endParaRPr>
          </a:p>
          <a:p>
            <a:endParaRPr lang="th-TH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857256"/>
          </a:xfrm>
        </p:spPr>
        <p:txBody>
          <a:bodyPr>
            <a:normAutofit/>
          </a:bodyPr>
          <a:lstStyle/>
          <a:p>
            <a:pPr algn="ctr"/>
            <a:r>
              <a:rPr lang="th-TH" sz="3200" b="1" dirty="0" smtClean="0">
                <a:solidFill>
                  <a:schemeClr val="accent1"/>
                </a:solidFill>
                <a:latin typeface="TH SarabunIT๙" pitchFamily="34" charset="-34"/>
                <a:cs typeface="TH SarabunIT๙" pitchFamily="34" charset="-34"/>
              </a:rPr>
              <a:t>การอนุมัติแผนการจัดตั้งสถานพยาบาล </a:t>
            </a:r>
            <a:endParaRPr lang="th-TH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038740"/>
          </a:xfrm>
        </p:spPr>
        <p:txBody>
          <a:bodyPr/>
          <a:lstStyle/>
          <a:p>
            <a:pPr marL="651510" indent="-514350">
              <a:buNone/>
            </a:pPr>
            <a:r>
              <a:rPr lang="th-TH" sz="3200" b="1" dirty="0" smtClean="0">
                <a:ln w="6350">
                  <a:noFill/>
                </a:ln>
                <a:solidFill>
                  <a:prstClr val="black"/>
                </a:solidFill>
                <a:latin typeface="TH NiramitIT๙ " pitchFamily="2" charset="-34"/>
                <a:cs typeface="TH NiramitIT๙ " pitchFamily="2" charset="-34"/>
              </a:rPr>
              <a:t>กฎกระทรวงว่าด้วยการจัดให้มีและรายงาน  หลักฐานเกี่ยวกับ   </a:t>
            </a:r>
          </a:p>
          <a:p>
            <a:pPr marL="651510" indent="-514350">
              <a:buNone/>
            </a:pPr>
            <a:r>
              <a:rPr lang="th-TH" sz="3200" b="1" dirty="0" smtClean="0">
                <a:ln w="6350">
                  <a:noFill/>
                </a:ln>
                <a:solidFill>
                  <a:prstClr val="black"/>
                </a:solidFill>
                <a:latin typeface="TH NiramitIT๙ " pitchFamily="2" charset="-34"/>
                <a:cs typeface="TH NiramitIT๙ " pitchFamily="2" charset="-34"/>
              </a:rPr>
              <a:t>ผู้ประกอบวิชาชีพในสถานพยาบาลและเวชระเบียน  และเอกสาร</a:t>
            </a:r>
          </a:p>
          <a:p>
            <a:pPr marL="651510" indent="-514350">
              <a:buNone/>
            </a:pPr>
            <a:r>
              <a:rPr lang="th-TH" sz="3200" b="1" dirty="0" smtClean="0">
                <a:ln w="6350">
                  <a:noFill/>
                </a:ln>
                <a:solidFill>
                  <a:prstClr val="black"/>
                </a:solidFill>
                <a:latin typeface="TH NiramitIT๙ " pitchFamily="2" charset="-34"/>
                <a:cs typeface="TH NiramitIT๙ " pitchFamily="2" charset="-34"/>
              </a:rPr>
              <a:t>อื่นที่เกี่ยวกับการรักษาพยาบาล   พ.ศ.  2545</a:t>
            </a:r>
          </a:p>
          <a:p>
            <a:pPr marL="651510" indent="-514350">
              <a:buNone/>
            </a:pPr>
            <a:r>
              <a:rPr lang="th-TH" sz="3200" b="1" dirty="0" smtClean="0">
                <a:latin typeface="TH NiramitIT๙ " pitchFamily="2" charset="-34"/>
                <a:cs typeface="TH NiramitIT๙ " pitchFamily="2" charset="-34"/>
              </a:rPr>
              <a:t>1. ป้าย  ชื่อ ขนาด 40 </a:t>
            </a:r>
            <a:r>
              <a:rPr lang="en-US" sz="3200" b="1" dirty="0" smtClean="0">
                <a:latin typeface="TH NiramitIT๙ " pitchFamily="2" charset="-34"/>
                <a:cs typeface="TH NiramitIT๙ " pitchFamily="2" charset="-34"/>
              </a:rPr>
              <a:t>x 120</a:t>
            </a:r>
            <a:r>
              <a:rPr lang="th-TH" sz="3200" b="1" dirty="0" smtClean="0">
                <a:latin typeface="TH NiramitIT๙ " pitchFamily="2" charset="-34"/>
                <a:cs typeface="TH NiramitIT๙ " pitchFamily="2" charset="-34"/>
              </a:rPr>
              <a:t> </a:t>
            </a:r>
            <a:r>
              <a:rPr lang="en-US" sz="3200" b="1" dirty="0" smtClean="0">
                <a:latin typeface="TH NiramitIT๙ " pitchFamily="2" charset="-34"/>
                <a:cs typeface="TH NiramitIT๙ " pitchFamily="2" charset="-34"/>
              </a:rPr>
              <a:t> </a:t>
            </a:r>
            <a:r>
              <a:rPr lang="th-TH" sz="3200" b="1" dirty="0" smtClean="0">
                <a:latin typeface="TH NiramitIT๙ " pitchFamily="2" charset="-34"/>
                <a:cs typeface="TH NiramitIT๙ " pitchFamily="2" charset="-34"/>
              </a:rPr>
              <a:t>ซม. ตัวหนังสือ 10 ซม. ตัวเลขใบอนุญาต 5 ซม.   พื้นสีและตัวอักษร ตามกฎฯกำหนด</a:t>
            </a:r>
          </a:p>
          <a:p>
            <a:pPr marL="651510" indent="-514350">
              <a:buNone/>
            </a:pPr>
            <a:r>
              <a:rPr lang="th-TH" sz="3200" b="1" dirty="0" smtClean="0">
                <a:latin typeface="TH NiramitIT๙ " pitchFamily="2" charset="-34"/>
                <a:cs typeface="TH NiramitIT๙ " pitchFamily="2" charset="-34"/>
              </a:rPr>
              <a:t>2. ติดตั้งป้ายชื่อในตำแหน่งที่เห็นชัดเจนจากภายนอก</a:t>
            </a:r>
          </a:p>
          <a:p>
            <a:endParaRPr lang="th-TH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785818"/>
          </a:xfrm>
        </p:spPr>
        <p:txBody>
          <a:bodyPr>
            <a:normAutofit/>
          </a:bodyPr>
          <a:lstStyle/>
          <a:p>
            <a:pPr algn="ctr"/>
            <a:r>
              <a:rPr lang="th-TH" sz="3200" b="1" dirty="0" smtClean="0">
                <a:solidFill>
                  <a:schemeClr val="accent1"/>
                </a:solidFill>
                <a:latin typeface="TH SarabunIT๙" pitchFamily="34" charset="-34"/>
                <a:cs typeface="TH SarabunIT๙" pitchFamily="34" charset="-34"/>
              </a:rPr>
              <a:t>การอนุมัติแผนการจัดตั้งสถานพยาบาล </a:t>
            </a:r>
            <a:endParaRPr lang="th-TH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895864"/>
          </a:xfrm>
        </p:spPr>
        <p:txBody>
          <a:bodyPr/>
          <a:lstStyle/>
          <a:p>
            <a:pPr marL="651510" lvl="0" indent="-514350">
              <a:buClr>
                <a:prstClr val="white">
                  <a:shade val="95000"/>
                </a:prstClr>
              </a:buClr>
              <a:buSzPct val="65000"/>
              <a:buNone/>
            </a:pPr>
            <a:r>
              <a:rPr lang="th-TH" sz="3200" b="1" dirty="0" smtClean="0">
                <a:solidFill>
                  <a:prstClr val="black"/>
                </a:solidFill>
                <a:latin typeface="Book Antiqua"/>
                <a:cs typeface="EucrosiaUPC"/>
              </a:rPr>
              <a:t>3. ชื่อ ไม่โอ้อวด เกินจริง สื่อให้เข้าใจผิดในสาระสำคัญ</a:t>
            </a:r>
          </a:p>
          <a:p>
            <a:pPr marL="651510" lvl="0" indent="-514350">
              <a:buClr>
                <a:prstClr val="white">
                  <a:shade val="95000"/>
                </a:prstClr>
              </a:buClr>
              <a:buSzPct val="65000"/>
              <a:buNone/>
            </a:pPr>
            <a:r>
              <a:rPr lang="th-TH" sz="3200" b="1" dirty="0" smtClean="0">
                <a:solidFill>
                  <a:prstClr val="black"/>
                </a:solidFill>
                <a:latin typeface="Book Antiqua"/>
                <a:cs typeface="EucrosiaUPC"/>
              </a:rPr>
              <a:t>4. ชื่อไม่ซ้ำกันในจังหวัดเดียวกัน</a:t>
            </a:r>
          </a:p>
          <a:p>
            <a:pPr marL="651510" lvl="0" indent="-514350">
              <a:buClr>
                <a:prstClr val="white">
                  <a:shade val="95000"/>
                </a:prstClr>
              </a:buClr>
              <a:buSzPct val="65000"/>
              <a:buNone/>
            </a:pPr>
            <a:r>
              <a:rPr lang="th-TH" sz="3200" b="1" dirty="0" smtClean="0">
                <a:solidFill>
                  <a:prstClr val="black"/>
                </a:solidFill>
                <a:latin typeface="Book Antiqua"/>
                <a:cs typeface="EucrosiaUPC"/>
              </a:rPr>
              <a:t>5. แสดง วัน เวลาที่ ให้บริการ(ตรงกับที่ได้รับอนุญาต) มองเห็นชัดจากภายนอก</a:t>
            </a:r>
          </a:p>
          <a:p>
            <a:pPr marL="651510" lvl="0" indent="-514350">
              <a:buClr>
                <a:prstClr val="white">
                  <a:shade val="95000"/>
                </a:prstClr>
              </a:buClr>
              <a:buSzPct val="65000"/>
              <a:buNone/>
            </a:pPr>
            <a:endParaRPr lang="th-TH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928694"/>
          </a:xfrm>
        </p:spPr>
        <p:txBody>
          <a:bodyPr/>
          <a:lstStyle/>
          <a:p>
            <a:r>
              <a:rPr lang="th-TH" sz="5400" b="1" dirty="0" smtClean="0">
                <a:solidFill>
                  <a:schemeClr val="accent1"/>
                </a:solidFill>
                <a:latin typeface="TH SarabunIT๙" pitchFamily="34" charset="-34"/>
                <a:cs typeface="TH SarabunIT๙" pitchFamily="34" charset="-34"/>
              </a:rPr>
              <a:t>การอนุมัติแผนการจัดตั้งสถานพยาบาล 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89586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th-TH" dirty="0" smtClean="0"/>
              <a:t>การจัดเตรียมทะเบียนผู้ป่วย สำหรับบันทึกการมารับบริการของผู้ป่วย</a:t>
            </a:r>
            <a:r>
              <a:rPr lang="th-TH" u="sng" dirty="0" smtClean="0"/>
              <a:t>ให้เป็นไปตามกฎกระทรวง</a:t>
            </a:r>
            <a:endParaRPr lang="en-US" dirty="0" smtClean="0"/>
          </a:p>
          <a:p>
            <a:pPr>
              <a:buNone/>
            </a:pPr>
            <a:r>
              <a:rPr lang="th-TH" dirty="0" smtClean="0"/>
              <a:t>     เวชระเบียน  หรือบัตรผู้ป่วย ที่สามารถบันทึกรายละเอียด </a:t>
            </a:r>
            <a:r>
              <a:rPr lang="th-TH" u="sng" dirty="0" smtClean="0"/>
              <a:t>ตามที่กฎกระทรวงกำหนด</a:t>
            </a:r>
            <a:r>
              <a:rPr lang="th-TH" dirty="0" smtClean="0"/>
              <a:t>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	</a:t>
            </a:r>
            <a:r>
              <a:rPr lang="th-TH" dirty="0" smtClean="0"/>
              <a:t>	□ ก) ชื่อสถานพยาบาล</a:t>
            </a:r>
            <a:r>
              <a:rPr lang="en-US" dirty="0" smtClean="0"/>
              <a:t>  </a:t>
            </a:r>
            <a:r>
              <a:rPr lang="th-TH" dirty="0" smtClean="0"/>
              <a:t>และสถานที่ติดต่อ พร้อมทั้งเบอร์โทรศัพท์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		</a:t>
            </a:r>
            <a:r>
              <a:rPr lang="th-TH" dirty="0" smtClean="0"/>
              <a:t>□ ข) เลขบัตรประจำตัวประชาชนผู้ป่วย</a:t>
            </a:r>
            <a:endParaRPr lang="en-US" dirty="0" smtClean="0"/>
          </a:p>
          <a:p>
            <a:pPr>
              <a:buNone/>
            </a:pPr>
            <a:r>
              <a:rPr lang="th-TH" dirty="0" smtClean="0"/>
              <a:t>			□ ค) วัน เดือน ปี ที่มารับบริการ</a:t>
            </a:r>
            <a:endParaRPr lang="en-US" dirty="0" smtClean="0"/>
          </a:p>
          <a:p>
            <a:pPr>
              <a:buNone/>
            </a:pPr>
            <a:r>
              <a:rPr lang="th-TH" dirty="0" smtClean="0"/>
              <a:t>			□ ง) ชื่อ นามสกุล อายุ เพศ ที่อยู่ หมายเลขโทรศัพท์ (ถ้ามี) และข้อมูลส่วนบุคคลอื่นๆ ของผู้ป่วย</a:t>
            </a:r>
            <a:endParaRPr lang="en-US" dirty="0" smtClean="0"/>
          </a:p>
          <a:p>
            <a:pPr>
              <a:buNone/>
            </a:pPr>
            <a:r>
              <a:rPr lang="th-TH" dirty="0" smtClean="0"/>
              <a:t>			□ จ) อาการเจ็บป่วย การแพ้ยา ผลการตรวจทางร่างกาย และผลการตรวจทางห้องปฏิบัติชันสูตรของผู้ป่วย</a:t>
            </a:r>
            <a:endParaRPr lang="en-US" dirty="0" smtClean="0"/>
          </a:p>
          <a:p>
            <a:pPr>
              <a:buNone/>
            </a:pPr>
            <a:r>
              <a:rPr lang="th-TH" dirty="0" smtClean="0"/>
              <a:t>			□ ฉ) การวินิจฉัยโรค</a:t>
            </a:r>
            <a:endParaRPr lang="en-US" dirty="0" smtClean="0"/>
          </a:p>
          <a:p>
            <a:pPr>
              <a:buNone/>
            </a:pPr>
            <a:r>
              <a:rPr lang="th-TH" dirty="0" smtClean="0"/>
              <a:t>			□ ช) การรักษา</a:t>
            </a:r>
            <a:endParaRPr lang="en-US" dirty="0" smtClean="0"/>
          </a:p>
          <a:p>
            <a:pPr>
              <a:buNone/>
            </a:pPr>
            <a:r>
              <a:rPr lang="th-TH" dirty="0" smtClean="0"/>
              <a:t>			□ ซ) ลายมือผู้ประกอบวิชาชีพ/ผู้ประกอบโรคศิลปะที่ให้การรักษาพยาบาล	</a:t>
            </a:r>
            <a:endParaRPr lang="en-US" dirty="0" smtClean="0"/>
          </a:p>
          <a:p>
            <a:endParaRPr lang="th-TH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000132"/>
          </a:xfrm>
        </p:spPr>
        <p:txBody>
          <a:bodyPr/>
          <a:lstStyle/>
          <a:p>
            <a:pPr algn="ctr"/>
            <a:r>
              <a:rPr lang="th-TH" sz="4800" b="1" dirty="0" smtClean="0">
                <a:solidFill>
                  <a:schemeClr val="accent1"/>
                </a:solidFill>
                <a:latin typeface="TH SarabunIT๙" pitchFamily="34" charset="-34"/>
                <a:cs typeface="TH SarabunIT๙" pitchFamily="34" charset="-34"/>
              </a:rPr>
              <a:t>การอนุมัติแผนการจัดตั้งสถานพยาบาล 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824426"/>
          </a:xfrm>
        </p:spPr>
        <p:txBody>
          <a:bodyPr/>
          <a:lstStyle/>
          <a:p>
            <a:pPr>
              <a:buNone/>
            </a:pPr>
            <a:r>
              <a:rPr lang="th-TH" dirty="0" smtClean="0"/>
              <a:t>มีการจัดเตรียมทะเบียนผู้ป่วยสำหรับบันทึกการมารับบริการของผู้ป่วยอย่างน้อยต้องมีรายการต่อไปนี้</a:t>
            </a:r>
            <a:endParaRPr lang="en-US" dirty="0" smtClean="0"/>
          </a:p>
          <a:p>
            <a:pPr>
              <a:buNone/>
            </a:pPr>
            <a:r>
              <a:rPr lang="th-TH" dirty="0" smtClean="0"/>
              <a:t>□ ๑</a:t>
            </a:r>
            <a:r>
              <a:rPr lang="en-US" dirty="0" smtClean="0"/>
              <a:t>) </a:t>
            </a:r>
            <a:r>
              <a:rPr lang="th-TH" dirty="0" smtClean="0"/>
              <a:t>ชื่อ นามสกุล อายุ ของผู้รับบริการ</a:t>
            </a:r>
            <a:endParaRPr lang="en-US" dirty="0" smtClean="0"/>
          </a:p>
          <a:p>
            <a:pPr>
              <a:buNone/>
            </a:pPr>
            <a:r>
              <a:rPr lang="th-TH" dirty="0" smtClean="0"/>
              <a:t>□ ๒</a:t>
            </a:r>
            <a:r>
              <a:rPr lang="en-US" dirty="0" smtClean="0"/>
              <a:t>) </a:t>
            </a:r>
            <a:r>
              <a:rPr lang="th-TH" dirty="0" smtClean="0"/>
              <a:t>เลขที่ประจำตัวผู้รับบริการ</a:t>
            </a:r>
            <a:endParaRPr lang="en-US" dirty="0" smtClean="0"/>
          </a:p>
          <a:p>
            <a:pPr>
              <a:buNone/>
            </a:pPr>
            <a:r>
              <a:rPr lang="th-TH" dirty="0" smtClean="0"/>
              <a:t>□ ๓</a:t>
            </a:r>
            <a:r>
              <a:rPr lang="en-US" dirty="0" smtClean="0"/>
              <a:t>) </a:t>
            </a:r>
            <a:r>
              <a:rPr lang="th-TH" dirty="0" smtClean="0"/>
              <a:t>วัน เดือน ปี ที่มารับบริการ</a:t>
            </a:r>
            <a:endParaRPr lang="en-US" dirty="0" smtClean="0"/>
          </a:p>
          <a:p>
            <a:endParaRPr lang="th-TH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dirty="0" smtClean="0"/>
              <a:t>กรณีต้องการแบบเอกสารต่างๆ ด้านสถานพยาบาล 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fdakorat.wordpress.com </a:t>
            </a:r>
            <a:r>
              <a:rPr lang="en-US" sz="3200" dirty="0" smtClean="0">
                <a:sym typeface="Wingdings" pitchFamily="2" charset="2"/>
              </a:rPr>
              <a:t></a:t>
            </a:r>
            <a:r>
              <a:rPr lang="th-TH" sz="3200" dirty="0">
                <a:sym typeface="Wingdings" pitchFamily="2" charset="2"/>
              </a:rPr>
              <a:t>  </a:t>
            </a:r>
            <a:r>
              <a:rPr lang="th-TH" sz="3200" dirty="0" smtClean="0">
                <a:sym typeface="Wingdings" pitchFamily="2" charset="2"/>
              </a:rPr>
              <a:t>ดาวน์โหลด</a:t>
            </a:r>
            <a:r>
              <a:rPr lang="en-US" sz="3200" dirty="0">
                <a:sym typeface="Wingdings" pitchFamily="2" charset="2"/>
              </a:rPr>
              <a:t> </a:t>
            </a:r>
            <a:r>
              <a:rPr lang="en-US" sz="3200" dirty="0" smtClean="0">
                <a:sym typeface="Wingdings" pitchFamily="2" charset="2"/>
              </a:rPr>
              <a:t></a:t>
            </a:r>
            <a:r>
              <a:rPr lang="th-TH" sz="3200" dirty="0" smtClean="0">
                <a:sym typeface="Wingdings" pitchFamily="2" charset="2"/>
              </a:rPr>
              <a:t> </a:t>
            </a:r>
          </a:p>
          <a:p>
            <a:pPr marL="0" indent="0">
              <a:buNone/>
            </a:pPr>
            <a:r>
              <a:rPr lang="th-TH" sz="3200" dirty="0">
                <a:sym typeface="Wingdings" pitchFamily="2" charset="2"/>
              </a:rPr>
              <a:t> </a:t>
            </a:r>
            <a:r>
              <a:rPr lang="th-TH" sz="3200" dirty="0" smtClean="0">
                <a:sym typeface="Wingdings" pitchFamily="2" charset="2"/>
              </a:rPr>
              <a:t>   แบบฟอร์มสำหรับผู้ประกอบการ</a:t>
            </a:r>
            <a:r>
              <a:rPr lang="en-US" sz="3200" dirty="0" smtClean="0">
                <a:sym typeface="Wingdings" pitchFamily="2" charset="2"/>
              </a:rPr>
              <a:t> </a:t>
            </a:r>
            <a:r>
              <a:rPr lang="th-TH" sz="3200" dirty="0" smtClean="0">
                <a:sym typeface="Wingdings" pitchFamily="2" charset="2"/>
              </a:rPr>
              <a:t> สถานพยาบาล </a:t>
            </a:r>
            <a:r>
              <a:rPr lang="en-US" sz="3200" dirty="0" smtClean="0">
                <a:sym typeface="Wingdings" pitchFamily="2" charset="2"/>
              </a:rPr>
              <a:t> </a:t>
            </a:r>
            <a:endParaRPr lang="th-TH" sz="3200" dirty="0" smtClean="0">
              <a:sym typeface="Wingdings" pitchFamily="2" charset="2"/>
            </a:endParaRPr>
          </a:p>
          <a:p>
            <a:pPr marL="0" indent="0">
              <a:buNone/>
            </a:pPr>
            <a:r>
              <a:rPr lang="th-TH" sz="3200" dirty="0">
                <a:sym typeface="Wingdings" pitchFamily="2" charset="2"/>
              </a:rPr>
              <a:t> </a:t>
            </a:r>
            <a:r>
              <a:rPr lang="th-TH" sz="3200" dirty="0" smtClean="0">
                <a:sym typeface="Wingdings" pitchFamily="2" charset="2"/>
              </a:rPr>
              <a:t>   แบบฟอร์มคำขออนุญาต </a:t>
            </a:r>
            <a:r>
              <a:rPr lang="en-US" sz="3200" dirty="0">
                <a:sym typeface="Wingdings" pitchFamily="2" charset="2"/>
              </a:rPr>
              <a:t></a:t>
            </a:r>
            <a:r>
              <a:rPr lang="th-TH" sz="3200" dirty="0">
                <a:sym typeface="Wingdings" pitchFamily="2" charset="2"/>
              </a:rPr>
              <a:t>  </a:t>
            </a:r>
            <a:r>
              <a:rPr lang="th-TH" sz="3200" dirty="0" smtClean="0">
                <a:sym typeface="Wingdings" pitchFamily="2" charset="2"/>
              </a:rPr>
              <a:t> ชุดคำขออนุญาตสถานพยาบาล </a:t>
            </a:r>
          </a:p>
          <a:p>
            <a:pPr marL="0" indent="0">
              <a:buNone/>
            </a:pPr>
            <a:r>
              <a:rPr lang="th-TH" sz="3200" dirty="0" smtClean="0">
                <a:sym typeface="Wingdings" pitchFamily="2" charset="2"/>
              </a:rPr>
              <a:t>    </a:t>
            </a:r>
            <a:r>
              <a:rPr lang="th-TH" sz="3200" dirty="0">
                <a:sym typeface="Wingdings" pitchFamily="2" charset="2"/>
              </a:rPr>
              <a:t>(</a:t>
            </a:r>
            <a:r>
              <a:rPr lang="th-TH" sz="3200" dirty="0" err="1">
                <a:sym typeface="Wingdings" pitchFamily="2" charset="2"/>
              </a:rPr>
              <a:t>สพ</a:t>
            </a:r>
            <a:r>
              <a:rPr lang="th-TH" sz="3200" dirty="0">
                <a:sym typeface="Wingdings" pitchFamily="2" charset="2"/>
              </a:rPr>
              <a:t>.1</a:t>
            </a:r>
            <a:r>
              <a:rPr lang="en-US" sz="3200" dirty="0">
                <a:sym typeface="Wingdings" pitchFamily="2" charset="2"/>
              </a:rPr>
              <a:t>, </a:t>
            </a:r>
            <a:r>
              <a:rPr lang="th-TH" sz="3200" dirty="0" err="1">
                <a:sym typeface="Wingdings" pitchFamily="2" charset="2"/>
              </a:rPr>
              <a:t>สพ</a:t>
            </a:r>
            <a:r>
              <a:rPr lang="th-TH" sz="3200" dirty="0">
                <a:sym typeface="Wingdings" pitchFamily="2" charset="2"/>
              </a:rPr>
              <a:t>.2</a:t>
            </a:r>
            <a:r>
              <a:rPr lang="en-US" sz="3200" dirty="0">
                <a:sym typeface="Wingdings" pitchFamily="2" charset="2"/>
              </a:rPr>
              <a:t>, </a:t>
            </a:r>
            <a:r>
              <a:rPr lang="th-TH" sz="3200" dirty="0" err="1">
                <a:sym typeface="Wingdings" pitchFamily="2" charset="2"/>
              </a:rPr>
              <a:t>สพ</a:t>
            </a:r>
            <a:r>
              <a:rPr lang="th-TH" sz="3200" dirty="0">
                <a:sym typeface="Wingdings" pitchFamily="2" charset="2"/>
              </a:rPr>
              <a:t>.5</a:t>
            </a:r>
            <a:r>
              <a:rPr lang="en-US" sz="3200" dirty="0">
                <a:sym typeface="Wingdings" pitchFamily="2" charset="2"/>
              </a:rPr>
              <a:t>, </a:t>
            </a:r>
            <a:r>
              <a:rPr lang="th-TH" sz="3200" dirty="0" err="1">
                <a:sym typeface="Wingdings" pitchFamily="2" charset="2"/>
              </a:rPr>
              <a:t>สพ</a:t>
            </a:r>
            <a:r>
              <a:rPr lang="th-TH" sz="3200" dirty="0">
                <a:sym typeface="Wingdings" pitchFamily="2" charset="2"/>
              </a:rPr>
              <a:t>.6</a:t>
            </a:r>
            <a:r>
              <a:rPr lang="en-US" sz="3200" dirty="0">
                <a:sym typeface="Wingdings" pitchFamily="2" charset="2"/>
              </a:rPr>
              <a:t>, </a:t>
            </a:r>
            <a:r>
              <a:rPr lang="th-TH" sz="3200" dirty="0" err="1">
                <a:sym typeface="Wingdings" pitchFamily="2" charset="2"/>
              </a:rPr>
              <a:t>สพ</a:t>
            </a:r>
            <a:r>
              <a:rPr lang="th-TH" sz="3200" dirty="0">
                <a:sym typeface="Wingdings" pitchFamily="2" charset="2"/>
              </a:rPr>
              <a:t>.18</a:t>
            </a:r>
            <a:r>
              <a:rPr lang="th-TH" sz="3200" dirty="0" smtClean="0">
                <a:sym typeface="Wingdings" pitchFamily="2" charset="2"/>
              </a:rPr>
              <a:t>)</a:t>
            </a:r>
          </a:p>
          <a:p>
            <a:r>
              <a:rPr lang="th-TH" sz="3200" dirty="0" smtClean="0">
                <a:sym typeface="Wingdings" pitchFamily="2" charset="2"/>
              </a:rPr>
              <a:t> กรณีบันทึกตรวจสาขาต่างๆ เช่น สาขาเวชกรรม เข้าที่ แบบฟอร์ม</a:t>
            </a:r>
            <a:endParaRPr lang="en-US" sz="3200" dirty="0" smtClean="0"/>
          </a:p>
          <a:p>
            <a:pPr marL="0" indent="0">
              <a:buNone/>
            </a:pPr>
            <a:r>
              <a:rPr lang="th-TH" dirty="0" smtClean="0"/>
              <a:t>     </a:t>
            </a:r>
            <a:r>
              <a:rPr lang="th-TH" sz="3200" dirty="0" smtClean="0">
                <a:sym typeface="Wingdings" pitchFamily="2" charset="2"/>
              </a:rPr>
              <a:t>สำหรับ</a:t>
            </a:r>
            <a:r>
              <a:rPr lang="th-TH" sz="3200" dirty="0">
                <a:sym typeface="Wingdings" pitchFamily="2" charset="2"/>
              </a:rPr>
              <a:t>พนักงานเจ้าหน้าที่ </a:t>
            </a:r>
            <a:r>
              <a:rPr lang="en-US" sz="3200" dirty="0">
                <a:sym typeface="Wingdings" pitchFamily="2" charset="2"/>
              </a:rPr>
              <a:t></a:t>
            </a:r>
            <a:r>
              <a:rPr lang="th-TH" sz="3200" dirty="0">
                <a:sym typeface="Wingdings" pitchFamily="2" charset="2"/>
              </a:rPr>
              <a:t> แบบตรวจมาตรฐานคลินิก </a:t>
            </a:r>
            <a:r>
              <a:rPr lang="en-US" sz="3200" dirty="0">
                <a:sym typeface="Wingdings" pitchFamily="2" charset="2"/>
              </a:rPr>
              <a:t></a:t>
            </a:r>
            <a:r>
              <a:rPr lang="th-TH" sz="3200" dirty="0">
                <a:sym typeface="Wingdings" pitchFamily="2" charset="2"/>
              </a:rPr>
              <a:t> </a:t>
            </a:r>
            <a:endParaRPr lang="th-TH" sz="3200" dirty="0" smtClean="0">
              <a:sym typeface="Wingdings" pitchFamily="2" charset="2"/>
            </a:endParaRPr>
          </a:p>
          <a:p>
            <a:pPr marL="0" indent="0">
              <a:buNone/>
            </a:pPr>
            <a:r>
              <a:rPr lang="th-TH" sz="3200" dirty="0">
                <a:sym typeface="Wingdings" pitchFamily="2" charset="2"/>
              </a:rPr>
              <a:t> </a:t>
            </a:r>
            <a:r>
              <a:rPr lang="th-TH" sz="3200" dirty="0" smtClean="0">
                <a:sym typeface="Wingdings" pitchFamily="2" charset="2"/>
              </a:rPr>
              <a:t>   คลินิก</a:t>
            </a:r>
            <a:r>
              <a:rPr lang="th-TH" sz="3200" dirty="0">
                <a:sym typeface="Wingdings" pitchFamily="2" charset="2"/>
              </a:rPr>
              <a:t>เวชกรรม </a:t>
            </a:r>
          </a:p>
          <a:p>
            <a:pPr marL="0" indent="0">
              <a:buNone/>
            </a:pP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7929490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graphicFrame>
        <p:nvGraphicFramePr>
          <p:cNvPr id="4" name="วัตถุ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3682819"/>
              </p:ext>
            </p:extLst>
          </p:nvPr>
        </p:nvGraphicFramePr>
        <p:xfrm>
          <a:off x="0" y="260350"/>
          <a:ext cx="4387850" cy="6384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Acrobat Document" r:id="rId3" imgW="5667122" imgH="8019837" progId="AcroExch.Document.7">
                  <p:embed/>
                </p:oleObj>
              </mc:Choice>
              <mc:Fallback>
                <p:oleObj name="Acrobat Document" r:id="rId3" imgW="5667122" imgH="8019837" progId="AcroExch.Document.7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60350"/>
                        <a:ext cx="4387850" cy="6384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2" descr="C:\Users\KKD\Desktop\ข่าวสถานพยาบาล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60648"/>
            <a:ext cx="4419871" cy="6384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81784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636912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Thank you</a:t>
            </a:r>
            <a:endParaRPr lang="th-TH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th-TH" dirty="0" smtClean="0"/>
          </a:p>
          <a:p>
            <a:pPr algn="ctr">
              <a:buNone/>
            </a:pPr>
            <a:endParaRPr lang="th-TH" dirty="0" smtClean="0"/>
          </a:p>
          <a:p>
            <a:pPr algn="ctr">
              <a:buNone/>
            </a:pPr>
            <a:endParaRPr lang="th-TH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ไหลเวียน">
  <a:themeElements>
    <a:clrScheme name="ไหลเวียน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ไหลเวียน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ไหลเวียน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2072</TotalTime>
  <Words>2558</Words>
  <Application>Microsoft Office PowerPoint</Application>
  <PresentationFormat>On-screen Show (4:3)</PresentationFormat>
  <Paragraphs>176</Paragraphs>
  <Slides>33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5" baseType="lpstr">
      <vt:lpstr>ไหลเวียน</vt:lpstr>
      <vt:lpstr>Acrobat Document</vt:lpstr>
      <vt:lpstr>แนวทางการจัด มาตรฐานเพื่อให้เป็นไปตามกฏกระทรวง</vt:lpstr>
      <vt:lpstr>กฎกระทรวง</vt:lpstr>
      <vt:lpstr>กฎกระทรวงกำหนดวิชาชีพและจำนวนผู้ประกอบวิชาชีพในสถานพยาบาล พ.ศ. 2558</vt:lpstr>
      <vt:lpstr>ประเภทคลินิก</vt:lpstr>
      <vt:lpstr>ประเภทคลินิก</vt:lpstr>
      <vt:lpstr>การตั้งชื่อสถานพยาบาล</vt:lpstr>
      <vt:lpstr>การตั้งชื่อสถานพยาบาล</vt:lpstr>
      <vt:lpstr>การตรวจมาตรฐานเพื่อประกอบการพิจารณาอนุญาตสถานพยาบาล (คลินิกตั้งใหม่)</vt:lpstr>
      <vt:lpstr>   </vt:lpstr>
      <vt:lpstr>คุณสมบัติผู้ขอรับใบอนุญาตให้ประกอบกิจการสถานพยาบาล </vt:lpstr>
      <vt:lpstr>คุณสมบัติผู้ขอรับใบอนุญาตให้ประกอบกิจการสถานพยาบาล </vt:lpstr>
      <vt:lpstr>คุณสมบัติผู้ขอรับใบอนุญาตให้ดำเนินการสถานพยาบาล </vt:lpstr>
      <vt:lpstr>  การอนุมัติแผนการจัดตั้งสถานพยาบาล </vt:lpstr>
      <vt:lpstr>การอนุมัติแผนการจัดตั้งสถานพยาบาล</vt:lpstr>
      <vt:lpstr>การอนุมัติแผนการจัดตั้งสถานพยาบาล</vt:lpstr>
      <vt:lpstr>การอนุมัติแผนการจัดตั้งสถานพยาบาล</vt:lpstr>
      <vt:lpstr> การอนุมัติแผนการจัดตั้งสถานพยาบาล </vt:lpstr>
      <vt:lpstr>การอนุมัติแผนการจัดตั้งสถานพยาบาล</vt:lpstr>
      <vt:lpstr>การอนุมัติแผนการจัดตั้งสถานพยาบาล</vt:lpstr>
      <vt:lpstr>การอนุมัติแผนการจัดตั้งสถานพยาบาล</vt:lpstr>
      <vt:lpstr>การแสดงรายละเอียด ชื่อ ผู้ประกอบวิชาชีพ  อัตราค่ารักษาพยาบาล ค่าบริการ และสิทธิผู้ป่วย  ต่อ</vt:lpstr>
      <vt:lpstr> การอนุมัติแผนการจัดตั้งสถานพยาบาล  </vt:lpstr>
      <vt:lpstr>การอนุมัติแผนการจัดตั้งสถานพยาบาล </vt:lpstr>
      <vt:lpstr>การอนุมัติแผนการจัดตั้งสถานพยาบาล  </vt:lpstr>
      <vt:lpstr> </vt:lpstr>
      <vt:lpstr>การอนุมัติแผนการจัดตั้งสถานพยาบาล </vt:lpstr>
      <vt:lpstr>การอนุมัติแผนการจัดตั้งสถานพยาบาล </vt:lpstr>
      <vt:lpstr>การอนุมัติแผนการจัดตั้งสถานพยาบาล </vt:lpstr>
      <vt:lpstr>การอนุมัติแผนการจัดตั้งสถานพยาบาล </vt:lpstr>
      <vt:lpstr>การอนุมัติแผนการจัดตั้งสถานพยาบาล </vt:lpstr>
      <vt:lpstr>กรณีต้องการแบบเอกสารต่างๆ ด้านสถานพยาบาล </vt:lpstr>
      <vt:lpstr>PowerPoint Presentation</vt:lpstr>
      <vt:lpstr>Thank you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Corporate Edition</dc:creator>
  <cp:lastModifiedBy>PC-3336</cp:lastModifiedBy>
  <cp:revision>864</cp:revision>
  <dcterms:created xsi:type="dcterms:W3CDTF">2015-09-29T08:32:06Z</dcterms:created>
  <dcterms:modified xsi:type="dcterms:W3CDTF">2018-01-22T04:06:30Z</dcterms:modified>
</cp:coreProperties>
</file>