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21"/>
  </p:handoutMasterIdLst>
  <p:sldIdLst>
    <p:sldId id="257" r:id="rId3"/>
    <p:sldId id="258" r:id="rId4"/>
    <p:sldId id="295" r:id="rId5"/>
    <p:sldId id="293" r:id="rId6"/>
    <p:sldId id="290" r:id="rId7"/>
    <p:sldId id="291" r:id="rId8"/>
    <p:sldId id="294" r:id="rId9"/>
    <p:sldId id="300" r:id="rId10"/>
    <p:sldId id="301" r:id="rId11"/>
    <p:sldId id="327" r:id="rId12"/>
    <p:sldId id="328" r:id="rId13"/>
    <p:sldId id="286" r:id="rId14"/>
    <p:sldId id="287" r:id="rId15"/>
    <p:sldId id="275" r:id="rId16"/>
    <p:sldId id="325" r:id="rId17"/>
    <p:sldId id="326" r:id="rId18"/>
    <p:sldId id="323" r:id="rId19"/>
    <p:sldId id="265" r:id="rId2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966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1" autoAdjust="0"/>
    <p:restoredTop sz="94660"/>
  </p:normalViewPr>
  <p:slideViewPr>
    <p:cSldViewPr>
      <p:cViewPr varScale="1">
        <p:scale>
          <a:sx n="65" d="100"/>
          <a:sy n="65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32F76E-E383-4344-B264-73EB9AF84E36}" type="doc">
      <dgm:prSet loTypeId="urn:microsoft.com/office/officeart/2005/8/layout/vList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h-TH"/>
        </a:p>
      </dgm:t>
    </dgm:pt>
    <dgm:pt modelId="{568D5BEB-4114-4810-A187-5196394D7056}">
      <dgm:prSet phldrT="[ข้อความ]"/>
      <dgm:spPr/>
      <dgm:t>
        <a:bodyPr/>
        <a:lstStyle/>
        <a:p>
          <a:r>
            <a:rPr lang="en-US" dirty="0" smtClean="0"/>
            <a:t>ATB in Fresh Traumatic Wound  </a:t>
          </a:r>
          <a:endParaRPr lang="th-TH" dirty="0"/>
        </a:p>
      </dgm:t>
    </dgm:pt>
    <dgm:pt modelId="{6350DF6F-ABC8-46B1-95A9-26DCD7E1D681}" type="parTrans" cxnId="{A620C536-145E-47A1-BF2C-CC8FD1E46FDD}">
      <dgm:prSet/>
      <dgm:spPr/>
      <dgm:t>
        <a:bodyPr/>
        <a:lstStyle/>
        <a:p>
          <a:endParaRPr lang="th-TH"/>
        </a:p>
      </dgm:t>
    </dgm:pt>
    <dgm:pt modelId="{4E57AEDD-3EB2-4F27-9C83-04747E5733BC}" type="sibTrans" cxnId="{A620C536-145E-47A1-BF2C-CC8FD1E46FDD}">
      <dgm:prSet/>
      <dgm:spPr/>
      <dgm:t>
        <a:bodyPr/>
        <a:lstStyle/>
        <a:p>
          <a:endParaRPr lang="th-TH"/>
        </a:p>
      </dgm:t>
    </dgm:pt>
    <dgm:pt modelId="{56330361-98D9-4ED4-A5AC-8AFA29C5CA6B}">
      <dgm:prSet/>
      <dgm:spPr/>
      <dgm:t>
        <a:bodyPr/>
        <a:lstStyle/>
        <a:p>
          <a:r>
            <a:rPr lang="en-US" dirty="0" smtClean="0"/>
            <a:t>ATB in  Normal Term Labor</a:t>
          </a:r>
          <a:endParaRPr lang="th-TH" dirty="0"/>
        </a:p>
      </dgm:t>
    </dgm:pt>
    <dgm:pt modelId="{486D7151-5C8D-4587-867C-CA2A6334E856}" type="parTrans" cxnId="{756A80AC-453B-41C9-9F9F-DA19AF23536B}">
      <dgm:prSet/>
      <dgm:spPr/>
      <dgm:t>
        <a:bodyPr/>
        <a:lstStyle/>
        <a:p>
          <a:endParaRPr lang="th-TH"/>
        </a:p>
      </dgm:t>
    </dgm:pt>
    <dgm:pt modelId="{3D775676-0D9D-4894-A7BD-18EA5A34D042}" type="sibTrans" cxnId="{756A80AC-453B-41C9-9F9F-DA19AF23536B}">
      <dgm:prSet/>
      <dgm:spPr/>
      <dgm:t>
        <a:bodyPr/>
        <a:lstStyle/>
        <a:p>
          <a:endParaRPr lang="th-TH"/>
        </a:p>
      </dgm:t>
    </dgm:pt>
    <dgm:pt modelId="{51A00EAE-BF3F-488D-83A5-664E8A71F6A1}" type="pres">
      <dgm:prSet presAssocID="{DB32F76E-E383-4344-B264-73EB9AF84E3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9E9E4E6C-5F32-4327-B7F8-A9BAD932FBCB}" type="pres">
      <dgm:prSet presAssocID="{568D5BEB-4114-4810-A187-5196394D7056}" presName="comp" presStyleCnt="0"/>
      <dgm:spPr/>
    </dgm:pt>
    <dgm:pt modelId="{032C638D-F49E-4201-B76F-FD2FBCD8AEE3}" type="pres">
      <dgm:prSet presAssocID="{568D5BEB-4114-4810-A187-5196394D7056}" presName="box" presStyleLbl="node1" presStyleIdx="0" presStyleCnt="2"/>
      <dgm:spPr/>
      <dgm:t>
        <a:bodyPr/>
        <a:lstStyle/>
        <a:p>
          <a:endParaRPr lang="th-TH"/>
        </a:p>
      </dgm:t>
    </dgm:pt>
    <dgm:pt modelId="{9B911C0E-F91B-4C97-9674-D628C63B97B0}" type="pres">
      <dgm:prSet presAssocID="{568D5BEB-4114-4810-A187-5196394D7056}" presName="img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h-TH"/>
        </a:p>
      </dgm:t>
    </dgm:pt>
    <dgm:pt modelId="{3BEA7D78-6B5E-4DC9-A97C-2EFC70EA349B}" type="pres">
      <dgm:prSet presAssocID="{568D5BEB-4114-4810-A187-5196394D7056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B3948D-707D-433E-B858-EA3ABBCA57E8}" type="pres">
      <dgm:prSet presAssocID="{4E57AEDD-3EB2-4F27-9C83-04747E5733BC}" presName="spacer" presStyleCnt="0"/>
      <dgm:spPr/>
    </dgm:pt>
    <dgm:pt modelId="{2794245B-AF41-47D6-9B52-97D3608A9062}" type="pres">
      <dgm:prSet presAssocID="{56330361-98D9-4ED4-A5AC-8AFA29C5CA6B}" presName="comp" presStyleCnt="0"/>
      <dgm:spPr/>
    </dgm:pt>
    <dgm:pt modelId="{05C1E222-32DD-407E-807A-FB0C26AADB46}" type="pres">
      <dgm:prSet presAssocID="{56330361-98D9-4ED4-A5AC-8AFA29C5CA6B}" presName="box" presStyleLbl="node1" presStyleIdx="1" presStyleCnt="2"/>
      <dgm:spPr/>
      <dgm:t>
        <a:bodyPr/>
        <a:lstStyle/>
        <a:p>
          <a:endParaRPr lang="th-TH"/>
        </a:p>
      </dgm:t>
    </dgm:pt>
    <dgm:pt modelId="{B3B997AD-FB2F-45ED-A338-5A71F882C041}" type="pres">
      <dgm:prSet presAssocID="{56330361-98D9-4ED4-A5AC-8AFA29C5CA6B}" presName="img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th-TH"/>
        </a:p>
      </dgm:t>
    </dgm:pt>
    <dgm:pt modelId="{A7B25322-1ECF-4E8A-8279-F43FD2940FDC}" type="pres">
      <dgm:prSet presAssocID="{56330361-98D9-4ED4-A5AC-8AFA29C5CA6B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C8B308B5-2339-433F-875D-7C5C12C3E549}" type="presOf" srcId="{568D5BEB-4114-4810-A187-5196394D7056}" destId="{3BEA7D78-6B5E-4DC9-A97C-2EFC70EA349B}" srcOrd="1" destOrd="0" presId="urn:microsoft.com/office/officeart/2005/8/layout/vList4"/>
    <dgm:cxn modelId="{9E023803-BE05-48C7-8254-BF9598E78E6A}" type="presOf" srcId="{56330361-98D9-4ED4-A5AC-8AFA29C5CA6B}" destId="{A7B25322-1ECF-4E8A-8279-F43FD2940FDC}" srcOrd="1" destOrd="0" presId="urn:microsoft.com/office/officeart/2005/8/layout/vList4"/>
    <dgm:cxn modelId="{85F0155E-1481-4447-96CF-66357967CDF8}" type="presOf" srcId="{56330361-98D9-4ED4-A5AC-8AFA29C5CA6B}" destId="{05C1E222-32DD-407E-807A-FB0C26AADB46}" srcOrd="0" destOrd="0" presId="urn:microsoft.com/office/officeart/2005/8/layout/vList4"/>
    <dgm:cxn modelId="{08B165FB-B998-4FE7-8898-3CBFD0EA3B8F}" type="presOf" srcId="{568D5BEB-4114-4810-A187-5196394D7056}" destId="{032C638D-F49E-4201-B76F-FD2FBCD8AEE3}" srcOrd="0" destOrd="0" presId="urn:microsoft.com/office/officeart/2005/8/layout/vList4"/>
    <dgm:cxn modelId="{144BF238-10ED-481B-82D1-570EE00FA22C}" type="presOf" srcId="{DB32F76E-E383-4344-B264-73EB9AF84E36}" destId="{51A00EAE-BF3F-488D-83A5-664E8A71F6A1}" srcOrd="0" destOrd="0" presId="urn:microsoft.com/office/officeart/2005/8/layout/vList4"/>
    <dgm:cxn modelId="{756A80AC-453B-41C9-9F9F-DA19AF23536B}" srcId="{DB32F76E-E383-4344-B264-73EB9AF84E36}" destId="{56330361-98D9-4ED4-A5AC-8AFA29C5CA6B}" srcOrd="1" destOrd="0" parTransId="{486D7151-5C8D-4587-867C-CA2A6334E856}" sibTransId="{3D775676-0D9D-4894-A7BD-18EA5A34D042}"/>
    <dgm:cxn modelId="{A620C536-145E-47A1-BF2C-CC8FD1E46FDD}" srcId="{DB32F76E-E383-4344-B264-73EB9AF84E36}" destId="{568D5BEB-4114-4810-A187-5196394D7056}" srcOrd="0" destOrd="0" parTransId="{6350DF6F-ABC8-46B1-95A9-26DCD7E1D681}" sibTransId="{4E57AEDD-3EB2-4F27-9C83-04747E5733BC}"/>
    <dgm:cxn modelId="{2975F326-43F4-4F12-BE9E-92FCA8AAAEB3}" type="presParOf" srcId="{51A00EAE-BF3F-488D-83A5-664E8A71F6A1}" destId="{9E9E4E6C-5F32-4327-B7F8-A9BAD932FBCB}" srcOrd="0" destOrd="0" presId="urn:microsoft.com/office/officeart/2005/8/layout/vList4"/>
    <dgm:cxn modelId="{0CE5D1CD-C73C-498E-9092-26DFA54F90A1}" type="presParOf" srcId="{9E9E4E6C-5F32-4327-B7F8-A9BAD932FBCB}" destId="{032C638D-F49E-4201-B76F-FD2FBCD8AEE3}" srcOrd="0" destOrd="0" presId="urn:microsoft.com/office/officeart/2005/8/layout/vList4"/>
    <dgm:cxn modelId="{89238741-BDA7-4536-B2AF-5D1C682A859A}" type="presParOf" srcId="{9E9E4E6C-5F32-4327-B7F8-A9BAD932FBCB}" destId="{9B911C0E-F91B-4C97-9674-D628C63B97B0}" srcOrd="1" destOrd="0" presId="urn:microsoft.com/office/officeart/2005/8/layout/vList4"/>
    <dgm:cxn modelId="{FC4D8EF4-6E40-4B36-9B52-BC36B8FDC36E}" type="presParOf" srcId="{9E9E4E6C-5F32-4327-B7F8-A9BAD932FBCB}" destId="{3BEA7D78-6B5E-4DC9-A97C-2EFC70EA349B}" srcOrd="2" destOrd="0" presId="urn:microsoft.com/office/officeart/2005/8/layout/vList4"/>
    <dgm:cxn modelId="{6F415AA9-711E-458C-AEEC-21198BDA5710}" type="presParOf" srcId="{51A00EAE-BF3F-488D-83A5-664E8A71F6A1}" destId="{B7B3948D-707D-433E-B858-EA3ABBCA57E8}" srcOrd="1" destOrd="0" presId="urn:microsoft.com/office/officeart/2005/8/layout/vList4"/>
    <dgm:cxn modelId="{876A3978-8481-437A-AAFC-D428EBDFAAC9}" type="presParOf" srcId="{51A00EAE-BF3F-488D-83A5-664E8A71F6A1}" destId="{2794245B-AF41-47D6-9B52-97D3608A9062}" srcOrd="2" destOrd="0" presId="urn:microsoft.com/office/officeart/2005/8/layout/vList4"/>
    <dgm:cxn modelId="{189C5830-42B0-4CF5-8F16-FFE3955EE4C3}" type="presParOf" srcId="{2794245B-AF41-47D6-9B52-97D3608A9062}" destId="{05C1E222-32DD-407E-807A-FB0C26AADB46}" srcOrd="0" destOrd="0" presId="urn:microsoft.com/office/officeart/2005/8/layout/vList4"/>
    <dgm:cxn modelId="{06C5BA17-A6E4-41AA-9BB7-270E3C10C7EF}" type="presParOf" srcId="{2794245B-AF41-47D6-9B52-97D3608A9062}" destId="{B3B997AD-FB2F-45ED-A338-5A71F882C041}" srcOrd="1" destOrd="0" presId="urn:microsoft.com/office/officeart/2005/8/layout/vList4"/>
    <dgm:cxn modelId="{6E327803-934A-48AB-8B31-24B12BF7D8D5}" type="presParOf" srcId="{2794245B-AF41-47D6-9B52-97D3608A9062}" destId="{A7B25322-1ECF-4E8A-8279-F43FD2940FD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2C638D-F49E-4201-B76F-FD2FBCD8AEE3}">
      <dsp:nvSpPr>
        <dsp:cNvPr id="0" name=""/>
        <dsp:cNvSpPr/>
      </dsp:nvSpPr>
      <dsp:spPr>
        <a:xfrm>
          <a:off x="0" y="0"/>
          <a:ext cx="8568952" cy="14055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ATB in Fresh Traumatic Wound  </a:t>
          </a:r>
          <a:endParaRPr lang="th-TH" sz="4000" kern="1200" dirty="0"/>
        </a:p>
      </dsp:txBody>
      <dsp:txXfrm>
        <a:off x="1854343" y="0"/>
        <a:ext cx="6714608" cy="1405527"/>
      </dsp:txXfrm>
    </dsp:sp>
    <dsp:sp modelId="{9B911C0E-F91B-4C97-9674-D628C63B97B0}">
      <dsp:nvSpPr>
        <dsp:cNvPr id="0" name=""/>
        <dsp:cNvSpPr/>
      </dsp:nvSpPr>
      <dsp:spPr>
        <a:xfrm>
          <a:off x="140552" y="140552"/>
          <a:ext cx="1713790" cy="112442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C1E222-32DD-407E-807A-FB0C26AADB46}">
      <dsp:nvSpPr>
        <dsp:cNvPr id="0" name=""/>
        <dsp:cNvSpPr/>
      </dsp:nvSpPr>
      <dsp:spPr>
        <a:xfrm>
          <a:off x="0" y="1546079"/>
          <a:ext cx="8568952" cy="14055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ATB in  Normal Term Labor</a:t>
          </a:r>
          <a:endParaRPr lang="th-TH" sz="4000" kern="1200" dirty="0"/>
        </a:p>
      </dsp:txBody>
      <dsp:txXfrm>
        <a:off x="1854343" y="1546079"/>
        <a:ext cx="6714608" cy="1405527"/>
      </dsp:txXfrm>
    </dsp:sp>
    <dsp:sp modelId="{B3B997AD-FB2F-45ED-A338-5A71F882C041}">
      <dsp:nvSpPr>
        <dsp:cNvPr id="0" name=""/>
        <dsp:cNvSpPr/>
      </dsp:nvSpPr>
      <dsp:spPr>
        <a:xfrm>
          <a:off x="140552" y="1686632"/>
          <a:ext cx="1713790" cy="112442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67810-F5AD-4346-8BAA-27A76420D72D}" type="datetimeFigureOut">
              <a:rPr lang="th-TH" smtClean="0"/>
              <a:t>06/12/60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86FD6-D972-4E95-990A-BF4E812874B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97630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CF18-CDE4-4C53-9B88-6FD4A685F697}" type="datetimeFigureOut">
              <a:rPr lang="th-TH" smtClean="0"/>
              <a:t>06/12/60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CE3D2-282A-40AF-B04B-A5D57E3E5E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349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CF18-CDE4-4C53-9B88-6FD4A685F697}" type="datetimeFigureOut">
              <a:rPr lang="th-TH" smtClean="0"/>
              <a:t>06/12/60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CE3D2-282A-40AF-B04B-A5D57E3E5E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40161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CF18-CDE4-4C53-9B88-6FD4A685F697}" type="datetimeFigureOut">
              <a:rPr lang="th-TH" smtClean="0"/>
              <a:t>06/12/60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CE3D2-282A-40AF-B04B-A5D57E3E5E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0475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CF18-CDE4-4C53-9B88-6FD4A685F697}" type="datetimeFigureOut">
              <a:rPr lang="th-TH" smtClean="0"/>
              <a:t>06/12/60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CE3D2-282A-40AF-B04B-A5D57E3E5E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94413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CF18-CDE4-4C53-9B88-6FD4A685F697}" type="datetimeFigureOut">
              <a:rPr lang="th-TH" smtClean="0"/>
              <a:t>06/12/60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CE3D2-282A-40AF-B04B-A5D57E3E5E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92820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CF18-CDE4-4C53-9B88-6FD4A685F697}" type="datetimeFigureOut">
              <a:rPr lang="th-TH" smtClean="0"/>
              <a:t>06/12/60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CE3D2-282A-40AF-B04B-A5D57E3E5E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64781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CF18-CDE4-4C53-9B88-6FD4A685F697}" type="datetimeFigureOut">
              <a:rPr lang="th-TH" smtClean="0"/>
              <a:t>06/12/60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CE3D2-282A-40AF-B04B-A5D57E3E5E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8264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CF18-CDE4-4C53-9B88-6FD4A685F697}" type="datetimeFigureOut">
              <a:rPr lang="th-TH" smtClean="0"/>
              <a:t>06/12/60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CE3D2-282A-40AF-B04B-A5D57E3E5E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3021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CF18-CDE4-4C53-9B88-6FD4A685F697}" type="datetimeFigureOut">
              <a:rPr lang="th-TH" smtClean="0"/>
              <a:t>06/12/60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CE3D2-282A-40AF-B04B-A5D57E3E5E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13441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CF18-CDE4-4C53-9B88-6FD4A685F697}" type="datetimeFigureOut">
              <a:rPr lang="th-TH" smtClean="0"/>
              <a:t>06/12/60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CE3D2-282A-40AF-B04B-A5D57E3E5E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9533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CF18-CDE4-4C53-9B88-6FD4A685F697}" type="datetimeFigureOut">
              <a:rPr lang="th-TH" smtClean="0"/>
              <a:t>06/12/60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CE3D2-282A-40AF-B04B-A5D57E3E5E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4645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2DE8-82AA-4ACE-9A12-827FAD660CC7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06/12/60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22F02-B52B-43F6-8958-4C24563B2FC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794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2DE8-82AA-4ACE-9A12-827FAD660CC7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06/12/60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22F02-B52B-43F6-8958-4C24563B2FC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885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2DE8-82AA-4ACE-9A12-827FAD660CC7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06/12/60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22F02-B52B-43F6-8958-4C24563B2FC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054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2DE8-82AA-4ACE-9A12-827FAD660CC7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06/12/60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22F02-B52B-43F6-8958-4C24563B2FC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153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2DE8-82AA-4ACE-9A12-827FAD660CC7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06/12/60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22F02-B52B-43F6-8958-4C24563B2FC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057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2DE8-82AA-4ACE-9A12-827FAD660CC7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06/12/60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22F02-B52B-43F6-8958-4C24563B2FC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658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2DE8-82AA-4ACE-9A12-827FAD660CC7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06/12/60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22F02-B52B-43F6-8958-4C24563B2FC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311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2DE8-82AA-4ACE-9A12-827FAD660CC7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06/12/60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22F02-B52B-43F6-8958-4C24563B2FC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156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2DE8-82AA-4ACE-9A12-827FAD660CC7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06/12/60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22F02-B52B-43F6-8958-4C24563B2FC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20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2DE8-82AA-4ACE-9A12-827FAD660CC7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06/12/60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22F02-B52B-43F6-8958-4C24563B2FC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261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2DE8-82AA-4ACE-9A12-827FAD660CC7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06/12/60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22F02-B52B-43F6-8958-4C24563B2FC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96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2CF18-CDE4-4C53-9B88-6FD4A685F697}" type="datetimeFigureOut">
              <a:rPr lang="th-TH" smtClean="0"/>
              <a:t>06/12/60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CE3D2-282A-40AF-B04B-A5D57E3E5E5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42440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32DE8-82AA-4ACE-9A12-827FAD660CC7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06/12/60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22F02-B52B-43F6-8958-4C24563B2FC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941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1872208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h-TH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/>
            </a:r>
            <a:br>
              <a:rPr lang="th-TH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</a:br>
            <a:r>
              <a:rPr lang="th-TH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/>
            </a:r>
            <a:br>
              <a:rPr lang="th-TH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</a:br>
            <a:r>
              <a:rPr lang="th-TH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การประชุมผ่านระบบ </a:t>
            </a:r>
            <a:r>
              <a:rPr lang="en-US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VDO </a:t>
            </a:r>
            <a:r>
              <a:rPr lang="en-US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CONFERENCE</a:t>
            </a:r>
            <a:r>
              <a:rPr lang="en-US" b="1" dirty="0" smtClean="0">
                <a:solidFill>
                  <a:srgbClr val="FFC0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/>
            </a:r>
            <a:br>
              <a:rPr lang="en-US" b="1" dirty="0" smtClean="0">
                <a:solidFill>
                  <a:srgbClr val="FFC0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</a:br>
            <a:r>
              <a:rPr lang="en-US" b="1" dirty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6</a:t>
            </a:r>
            <a:r>
              <a:rPr lang="en-US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ธันวาคม </a:t>
            </a:r>
            <a:r>
              <a:rPr lang="en-US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2560 </a:t>
            </a:r>
            <a:r>
              <a:rPr lang="th-TH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เวลา </a:t>
            </a:r>
            <a:r>
              <a:rPr lang="en-US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10.30 – 12.00 </a:t>
            </a:r>
            <a:r>
              <a:rPr lang="th-TH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น.</a:t>
            </a:r>
            <a:r>
              <a:rPr lang="en-US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/>
            </a:r>
            <a:br>
              <a:rPr lang="en-US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</a:br>
            <a:r>
              <a:rPr lang="th-TH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ณ ห้องประชุม </a:t>
            </a:r>
            <a:r>
              <a:rPr lang="th-TH" b="1" dirty="0" err="1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จปฐ</a:t>
            </a:r>
            <a:r>
              <a:rPr lang="th-TH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. สำนักงานสาธารณสุข จ.นครราชสีมา</a:t>
            </a:r>
            <a:r>
              <a:rPr lang="en-US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/>
            </a:r>
            <a:br>
              <a:rPr lang="th-TH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</a:br>
            <a:r>
              <a:rPr lang="th-TH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								</a:t>
            </a:r>
            <a:br>
              <a:rPr lang="th-TH" b="1" dirty="0" smtClean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</a:br>
            <a:endParaRPr lang="th-TH" dirty="0">
              <a:solidFill>
                <a:srgbClr val="FFFF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7380" y="420099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วาระที่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</a:t>
            </a:r>
            <a:endParaRPr lang="th-TH" sz="18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056" y="5652801"/>
            <a:ext cx="812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วาระที่ </a:t>
            </a:r>
            <a:r>
              <a:rPr lang="en-US" sz="1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3 </a:t>
            </a:r>
            <a:endParaRPr lang="th-TH" sz="18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251520" y="2132856"/>
            <a:ext cx="8568952" cy="144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เพื่อชี้แจงแนวทางการใช้ยาปฏิชีวนะอย่างรับผิดชอบ</a:t>
            </a:r>
            <a:r>
              <a:rPr lang="en-US" sz="4400" b="1" dirty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/>
            </a:r>
            <a:br>
              <a:rPr lang="en-US" sz="4400" b="1" dirty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</a:br>
            <a:r>
              <a:rPr lang="th-TH" sz="4400" b="1" dirty="0">
                <a:solidFill>
                  <a:srgbClr val="FFFF00"/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เพื่อส่งเสริมการใช้ยาอย่างสมเหตุผล</a:t>
            </a:r>
            <a:endParaRPr lang="th-TH" dirty="0"/>
          </a:p>
        </p:txBody>
      </p:sp>
      <p:graphicFrame>
        <p:nvGraphicFramePr>
          <p:cNvPr id="13" name="ตัวแทนเนื้อหา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317354"/>
              </p:ext>
            </p:extLst>
          </p:nvPr>
        </p:nvGraphicFramePr>
        <p:xfrm>
          <a:off x="251520" y="3717032"/>
          <a:ext cx="8568952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430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64" y="116632"/>
            <a:ext cx="8280920" cy="4968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64" y="5085184"/>
            <a:ext cx="8280920" cy="1543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30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4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008111"/>
          </a:xfrm>
          <a:ln>
            <a:solidFill>
              <a:schemeClr val="bg1">
                <a:lumMod val="95000"/>
              </a:schemeClr>
            </a:solidFill>
            <a:prstDash val="dash"/>
          </a:ln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Responsible Use of Antibiotics</a:t>
            </a:r>
            <a:endParaRPr lang="th-TH" sz="3600" dirty="0">
              <a:solidFill>
                <a:schemeClr val="bg1"/>
              </a:solidFill>
            </a:endParaRPr>
          </a:p>
        </p:txBody>
      </p:sp>
      <p:pic>
        <p:nvPicPr>
          <p:cNvPr id="22531" name="Picture 3" descr="C:\Users\NThai\Desktop\S__2151231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8928992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440160" cy="1008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NThai\Desktop\d4c2503a2e277ead0e6ab3c89b907d945bbe4f4e6db210f30419d4105953ceb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95044"/>
            <a:ext cx="1368152" cy="105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98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352928" cy="501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683569" y="367497"/>
            <a:ext cx="7848872" cy="10772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3200" dirty="0"/>
              <a:t>ATB in Fresh Traumatic </a:t>
            </a:r>
            <a:r>
              <a:rPr lang="en-US" sz="3200" dirty="0" smtClean="0"/>
              <a:t>Wound</a:t>
            </a:r>
          </a:p>
          <a:p>
            <a:pPr lvl="0" algn="ctr"/>
            <a:r>
              <a:rPr lang="en-US" sz="3200" dirty="0" smtClean="0"/>
              <a:t>  </a:t>
            </a:r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241638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208912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40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136904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070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52928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116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0" y="274638"/>
            <a:ext cx="9144000" cy="92211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ตัวชี้วัดที่ </a:t>
            </a:r>
            <a:r>
              <a:rPr 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8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ร้อยละการใช้ 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ATB </a:t>
            </a:r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 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FTW </a:t>
            </a:r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≤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ร้อยละ </a:t>
            </a:r>
            <a:r>
              <a:rPr 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4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0</a:t>
            </a:r>
            <a:endParaRPr lang="en-U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484784"/>
            <a:ext cx="8568952" cy="4968552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322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ตัวชี้วัดที่ </a:t>
            </a:r>
            <a:r>
              <a:rPr 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8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ร้อยละการใช้ 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ATB </a:t>
            </a:r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 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FTW </a:t>
            </a:r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≤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ร้อยละ </a:t>
            </a:r>
            <a:r>
              <a:rPr 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4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0</a:t>
            </a:r>
            <a:endParaRPr lang="en-U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352928" cy="28803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000000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75190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88640"/>
            <a:ext cx="8784977" cy="64807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4716016" y="2204864"/>
            <a:ext cx="2160240" cy="3769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เฉลี่ย ระดับ เขต </a:t>
            </a:r>
            <a:r>
              <a:rPr lang="en-US" sz="1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60.58%</a:t>
            </a:r>
            <a:endParaRPr lang="en-US" sz="1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6012160" y="5661248"/>
            <a:ext cx="2808312" cy="43204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en-US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 5 </a:t>
            </a:r>
            <a:r>
              <a:rPr lang="th-TH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ธันวาคม </a:t>
            </a:r>
            <a:r>
              <a:rPr lang="en-US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60</a:t>
            </a:r>
            <a:endParaRPr lang="th-TH" b="1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8731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56984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4716016" y="2204864"/>
            <a:ext cx="2160240" cy="3769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เฉลี่ย ระดับจังหวัด </a:t>
            </a:r>
            <a:r>
              <a:rPr lang="en-US" sz="1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60.32%</a:t>
            </a:r>
            <a:endParaRPr lang="en-US" sz="1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6012160" y="5661248"/>
            <a:ext cx="2808312" cy="43204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en-US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 5 </a:t>
            </a:r>
            <a:r>
              <a:rPr lang="th-TH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ธันวาคม </a:t>
            </a:r>
            <a:r>
              <a:rPr lang="en-US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60</a:t>
            </a:r>
            <a:endParaRPr lang="th-TH" b="1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2767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28410"/>
            <a:ext cx="8208912" cy="5124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467544" y="188640"/>
            <a:ext cx="8208912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3200" dirty="0"/>
              <a:t>ATB in  Normal Term </a:t>
            </a:r>
            <a:r>
              <a:rPr lang="en-US" sz="3200" dirty="0" smtClean="0"/>
              <a:t>Labor</a:t>
            </a:r>
          </a:p>
          <a:p>
            <a:pPr lvl="0"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2558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576263"/>
            <a:ext cx="7572375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91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ตัวชี้วัดที่ 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9 </a:t>
            </a:r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ร้อยละการใช้ 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ATB </a:t>
            </a:r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 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APL </a:t>
            </a:r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≤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ร้อยละ 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10</a:t>
            </a:r>
            <a:endParaRPr lang="en-U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556792"/>
            <a:ext cx="8208913" cy="50405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406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4056"/>
            <a:ext cx="8928992" cy="64807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มุมมน 1"/>
          <p:cNvSpPr/>
          <p:nvPr/>
        </p:nvSpPr>
        <p:spPr>
          <a:xfrm>
            <a:off x="4716016" y="2204864"/>
            <a:ext cx="2160240" cy="3769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เฉลี่ย ระดับ เขต </a:t>
            </a:r>
            <a:r>
              <a:rPr lang="en-US" sz="1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19.52%</a:t>
            </a:r>
            <a:endParaRPr lang="en-US" sz="1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6012160" y="5428343"/>
            <a:ext cx="2808312" cy="43204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en-US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 5 </a:t>
            </a:r>
            <a:r>
              <a:rPr lang="th-TH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ธันวาคม </a:t>
            </a:r>
            <a:r>
              <a:rPr lang="en-US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60</a:t>
            </a:r>
            <a:endParaRPr lang="th-TH" b="1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6546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03" y="188640"/>
            <a:ext cx="8753785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สี่เหลี่ยมผืนผ้ามุมมน 2"/>
          <p:cNvSpPr/>
          <p:nvPr/>
        </p:nvSpPr>
        <p:spPr>
          <a:xfrm>
            <a:off x="4716016" y="2581845"/>
            <a:ext cx="2160240" cy="3769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เฉลี่ย ระดับจังหวัด </a:t>
            </a:r>
            <a:r>
              <a:rPr lang="en-US" sz="1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20.83%</a:t>
            </a:r>
            <a:endParaRPr lang="en-US" sz="1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6012160" y="5661248"/>
            <a:ext cx="2808312" cy="43204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en-US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 5 </a:t>
            </a:r>
            <a:r>
              <a:rPr lang="th-TH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ธันวาคม </a:t>
            </a:r>
            <a:r>
              <a:rPr lang="en-US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60</a:t>
            </a:r>
            <a:endParaRPr lang="th-TH" b="1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3364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24935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032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เนื้อหา 1"/>
          <p:cNvSpPr>
            <a:spLocks noGrp="1"/>
          </p:cNvSpPr>
          <p:nvPr>
            <p:ph idx="1"/>
          </p:nvPr>
        </p:nvSpPr>
        <p:spPr>
          <a:xfrm>
            <a:off x="467544" y="5613138"/>
            <a:ext cx="8229600" cy="752947"/>
          </a:xfrm>
        </p:spPr>
        <p:txBody>
          <a:bodyPr/>
          <a:lstStyle/>
          <a:p>
            <a:pPr marL="0" indent="0" algn="r">
              <a:buNone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th-TH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Users\NThai\Desktop\d4c2503a2e277ead0e6ab3c89b907d945bbe4f4e6db210f30419d4105953ceb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3375"/>
            <a:ext cx="8280920" cy="532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80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124</Words>
  <Application>Microsoft Office PowerPoint</Application>
  <PresentationFormat>นำเสนอทางหน้าจอ (4:3)</PresentationFormat>
  <Paragraphs>22</Paragraphs>
  <Slides>18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2</vt:i4>
      </vt:variant>
      <vt:variant>
        <vt:lpstr>ชื่อเรื่องภาพนิ่ง</vt:lpstr>
      </vt:variant>
      <vt:variant>
        <vt:i4>18</vt:i4>
      </vt:variant>
    </vt:vector>
  </HeadingPairs>
  <TitlesOfParts>
    <vt:vector size="20" baseType="lpstr">
      <vt:lpstr>ชุดรูปแบบของ Office</vt:lpstr>
      <vt:lpstr>Office Theme</vt:lpstr>
      <vt:lpstr>  การประชุมผ่านระบบ VDO CONFERENCE 6 ธันวาคม 2560 เวลา 10.30 – 12.00 น. ณ ห้องประชุม จปฐ. สำนักงานสาธารณสุข จ.นครราชสีมา           </vt:lpstr>
      <vt:lpstr>งานนำเสนอ PowerPoint</vt:lpstr>
      <vt:lpstr>Responsible Use of Antibiotics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ตัวชี้วัดที่ 8 ร้อยละการใช้ ATB ใน FTW ≤ ร้อยละ 40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ตัวชี้วัดที่ 9 ร้อยละการใช้ ATB ใน  APL ≤ ร้อยละ 10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การประชุม คณะกรรมการ RDU &amp; RUA จ.นครราชสีมา</dc:title>
  <dc:creator>NThai</dc:creator>
  <cp:lastModifiedBy>NThai</cp:lastModifiedBy>
  <cp:revision>39</cp:revision>
  <cp:lastPrinted>2017-12-06T02:36:06Z</cp:lastPrinted>
  <dcterms:created xsi:type="dcterms:W3CDTF">2017-11-06T02:55:06Z</dcterms:created>
  <dcterms:modified xsi:type="dcterms:W3CDTF">2017-12-06T02:37:55Z</dcterms:modified>
</cp:coreProperties>
</file>